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
  </p:notesMasterIdLst>
  <p:sldIdLst>
    <p:sldId id="257" r:id="rId2"/>
    <p:sldId id="258" r:id="rId3"/>
    <p:sldId id="259" r:id="rId4"/>
    <p:sldId id="260" r:id="rId5"/>
    <p:sldId id="261" r:id="rId6"/>
    <p:sldId id="270" r:id="rId7"/>
    <p:sldId id="263" r:id="rId8"/>
    <p:sldId id="264" r:id="rId9"/>
    <p:sldId id="265" r:id="rId10"/>
    <p:sldId id="266" r:id="rId11"/>
    <p:sldId id="267" r:id="rId12"/>
    <p:sldId id="268"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69" d="100"/>
          <a:sy n="69" d="100"/>
        </p:scale>
        <p:origin x="780"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1.570048309178744E-2"/>
          <c:y val="0.13091582405228"/>
          <c:w val="0.66105072463768111"/>
          <c:h val="0.83114182350348331"/>
        </c:manualLayout>
      </c:layout>
      <c:pie3DChart>
        <c:varyColors val="1"/>
        <c:ser>
          <c:idx val="0"/>
          <c:order val="0"/>
          <c:tx>
            <c:strRef>
              <c:f>Sheet1!$B$1</c:f>
              <c:strCache>
                <c:ptCount val="1"/>
                <c:pt idx="0">
                  <c:v>Quota in govt jobs in 2025</c:v>
                </c:pt>
              </c:strCache>
            </c:strRef>
          </c:tx>
          <c:dPt>
            <c:idx val="0"/>
            <c:bubble3D val="0"/>
            <c:spPr>
              <a:solidFill>
                <a:schemeClr val="accent1"/>
              </a:solidFill>
              <a:ln w="25400">
                <a:solidFill>
                  <a:schemeClr val="lt1"/>
                </a:solidFill>
              </a:ln>
              <a:effectLst/>
              <a:sp3d contourW="25400">
                <a:contourClr>
                  <a:schemeClr val="lt1"/>
                </a:contourClr>
              </a:sp3d>
            </c:spPr>
            <c:extLst>
              <c:ext xmlns:c16="http://schemas.microsoft.com/office/drawing/2014/chart" uri="{C3380CC4-5D6E-409C-BE32-E72D297353CC}">
                <c16:uniqueId val="{00000001-C562-49F9-B4B1-6D0C3698DCA2}"/>
              </c:ext>
            </c:extLst>
          </c:dPt>
          <c:dPt>
            <c:idx val="1"/>
            <c:bubble3D val="0"/>
            <c:spPr>
              <a:solidFill>
                <a:schemeClr val="accent2"/>
              </a:solidFill>
              <a:ln w="25400">
                <a:solidFill>
                  <a:schemeClr val="lt1"/>
                </a:solidFill>
              </a:ln>
              <a:effectLst/>
              <a:sp3d contourW="25400">
                <a:contourClr>
                  <a:schemeClr val="lt1"/>
                </a:contourClr>
              </a:sp3d>
            </c:spPr>
            <c:extLst>
              <c:ext xmlns:c16="http://schemas.microsoft.com/office/drawing/2014/chart" uri="{C3380CC4-5D6E-409C-BE32-E72D297353CC}">
                <c16:uniqueId val="{00000006-C562-49F9-B4B1-6D0C3698DCA2}"/>
              </c:ext>
            </c:extLst>
          </c:dPt>
          <c:dPt>
            <c:idx val="2"/>
            <c:bubble3D val="0"/>
            <c:spPr>
              <a:solidFill>
                <a:schemeClr val="accent3"/>
              </a:solidFill>
              <a:ln w="25400">
                <a:solidFill>
                  <a:schemeClr val="lt1"/>
                </a:solidFill>
              </a:ln>
              <a:effectLst/>
              <a:sp3d contourW="25400">
                <a:contourClr>
                  <a:schemeClr val="lt1"/>
                </a:contourClr>
              </a:sp3d>
            </c:spPr>
            <c:extLst>
              <c:ext xmlns:c16="http://schemas.microsoft.com/office/drawing/2014/chart" uri="{C3380CC4-5D6E-409C-BE32-E72D297353CC}">
                <c16:uniqueId val="{00000007-C562-49F9-B4B1-6D0C3698DCA2}"/>
              </c:ext>
            </c:extLst>
          </c:dPt>
          <c:dPt>
            <c:idx val="3"/>
            <c:bubble3D val="0"/>
            <c:spPr>
              <a:solidFill>
                <a:schemeClr val="accent4"/>
              </a:solidFill>
              <a:ln w="25400">
                <a:solidFill>
                  <a:schemeClr val="lt1"/>
                </a:solidFill>
              </a:ln>
              <a:effectLst/>
              <a:sp3d contourW="25400">
                <a:contourClr>
                  <a:schemeClr val="lt1"/>
                </a:contourClr>
              </a:sp3d>
            </c:spPr>
            <c:extLst>
              <c:ext xmlns:c16="http://schemas.microsoft.com/office/drawing/2014/chart" uri="{C3380CC4-5D6E-409C-BE32-E72D297353CC}">
                <c16:uniqueId val="{00000008-C562-49F9-B4B1-6D0C3698DCA2}"/>
              </c:ext>
            </c:extLst>
          </c:dPt>
          <c:dPt>
            <c:idx val="4"/>
            <c:bubble3D val="0"/>
            <c:spPr>
              <a:solidFill>
                <a:schemeClr val="accent5"/>
              </a:solidFill>
              <a:ln w="25400">
                <a:solidFill>
                  <a:schemeClr val="lt1"/>
                </a:solidFill>
              </a:ln>
              <a:effectLst/>
              <a:sp3d contourW="25400">
                <a:contourClr>
                  <a:schemeClr val="lt1"/>
                </a:contourClr>
              </a:sp3d>
            </c:spPr>
            <c:extLst>
              <c:ext xmlns:c16="http://schemas.microsoft.com/office/drawing/2014/chart" uri="{C3380CC4-5D6E-409C-BE32-E72D297353CC}">
                <c16:uniqueId val="{00000009-C562-49F9-B4B1-6D0C3698DCA2}"/>
              </c:ext>
            </c:extLst>
          </c:dPt>
          <c:dPt>
            <c:idx val="5"/>
            <c:bubble3D val="0"/>
            <c:spPr>
              <a:solidFill>
                <a:schemeClr val="accent6"/>
              </a:solidFill>
              <a:ln w="25400">
                <a:solidFill>
                  <a:schemeClr val="lt1"/>
                </a:solidFill>
              </a:ln>
              <a:effectLst/>
              <a:sp3d contourW="25400">
                <a:contourClr>
                  <a:schemeClr val="lt1"/>
                </a:contourClr>
              </a:sp3d>
            </c:spPr>
            <c:extLst>
              <c:ext xmlns:c16="http://schemas.microsoft.com/office/drawing/2014/chart" uri="{C3380CC4-5D6E-409C-BE32-E72D297353CC}">
                <c16:uniqueId val="{0000000B-26F6-4E9C-BF7D-BAA6D7941A21}"/>
              </c:ext>
            </c:extLst>
          </c:dPt>
          <c:dLbls>
            <c:dLbl>
              <c:idx val="1"/>
              <c:layout/>
              <c:tx>
                <c:rich>
                  <a:bodyPr/>
                  <a:lstStyle/>
                  <a:p>
                    <a:fld id="{C4F2123F-2408-4727-83A8-6DAE3CF231E4}" type="CATEGORYNAME">
                      <a:rPr lang="en-US"/>
                      <a:pPr/>
                      <a:t>[CATEGORY NAME]</a:t>
                    </a:fld>
                    <a:r>
                      <a:rPr lang="en-US" baseline="0"/>
                      <a:t>
5%</a:t>
                    </a:r>
                  </a:p>
                </c:rich>
              </c:tx>
              <c:dLblPos val="ctr"/>
              <c:showLegendKey val="0"/>
              <c:showVal val="0"/>
              <c:showCatName val="1"/>
              <c:showSerName val="0"/>
              <c:showPercent val="1"/>
              <c:showBubbleSize val="0"/>
              <c:extLst>
                <c:ext xmlns:c15="http://schemas.microsoft.com/office/drawing/2012/chart" uri="{CE6537A1-D6FC-4f65-9D91-7224C49458BB}">
                  <c15:layout/>
                  <c15:dlblFieldTable/>
                  <c15:showDataLabelsRange val="0"/>
                </c:ext>
                <c:ext xmlns:c16="http://schemas.microsoft.com/office/drawing/2014/chart" uri="{C3380CC4-5D6E-409C-BE32-E72D297353CC}">
                  <c16:uniqueId val="{00000006-C562-49F9-B4B1-6D0C3698DCA2}"/>
                </c:ext>
              </c:extLst>
            </c:dLbl>
            <c:dLbl>
              <c:idx val="2"/>
              <c:layout>
                <c:manualLayout>
                  <c:x val="8.5335786830993923E-2"/>
                  <c:y val="-0.31824188330118242"/>
                </c:manualLayout>
              </c:layout>
              <c:tx>
                <c:rich>
                  <a:bodyPr/>
                  <a:lstStyle/>
                  <a:p>
                    <a:fld id="{E41C5D3B-6CD3-4A7B-B48C-43A7A05E791B}" type="CATEGORYNAME">
                      <a:rPr lang="en-US" smtClean="0"/>
                      <a:pPr/>
                      <a:t>[CATEGORY NAME]</a:t>
                    </a:fld>
                    <a:r>
                      <a:rPr lang="en-US" baseline="0"/>
                      <a:t>1%</a:t>
                    </a:r>
                  </a:p>
                </c:rich>
              </c:tx>
              <c:dLblPos val="bestFit"/>
              <c:showLegendKey val="0"/>
              <c:showVal val="0"/>
              <c:showCatName val="1"/>
              <c:showSerName val="0"/>
              <c:showPercent val="1"/>
              <c:showBubbleSize val="0"/>
              <c:extLst>
                <c:ext xmlns:c15="http://schemas.microsoft.com/office/drawing/2012/chart" uri="{CE6537A1-D6FC-4f65-9D91-7224C49458BB}">
                  <c15:layout/>
                  <c15:dlblFieldTable/>
                  <c15:showDataLabelsRange val="0"/>
                </c:ext>
                <c:ext xmlns:c16="http://schemas.microsoft.com/office/drawing/2014/chart" uri="{C3380CC4-5D6E-409C-BE32-E72D297353CC}">
                  <c16:uniqueId val="{00000007-C562-49F9-B4B1-6D0C3698DCA2}"/>
                </c:ext>
              </c:extLst>
            </c:dLbl>
            <c:dLbl>
              <c:idx val="3"/>
              <c:layout/>
              <c:tx>
                <c:rich>
                  <a:bodyPr/>
                  <a:lstStyle/>
                  <a:p>
                    <a:fld id="{2C34FD86-0807-48E6-A0F2-C85DD264AFF6}" type="CATEGORYNAME">
                      <a:rPr lang="en-US"/>
                      <a:pPr/>
                      <a:t>[CATEGORY NAME]</a:t>
                    </a:fld>
                    <a:r>
                      <a:rPr lang="en-US" baseline="0"/>
                      <a:t>
10%</a:t>
                    </a:r>
                  </a:p>
                </c:rich>
              </c:tx>
              <c:dLblPos val="ctr"/>
              <c:showLegendKey val="0"/>
              <c:showVal val="0"/>
              <c:showCatName val="1"/>
              <c:showSerName val="0"/>
              <c:showPercent val="1"/>
              <c:showBubbleSize val="0"/>
              <c:extLst>
                <c:ext xmlns:c15="http://schemas.microsoft.com/office/drawing/2012/chart" uri="{CE6537A1-D6FC-4f65-9D91-7224C49458BB}">
                  <c15:layout/>
                  <c15:dlblFieldTable/>
                  <c15:showDataLabelsRange val="0"/>
                </c:ext>
                <c:ext xmlns:c16="http://schemas.microsoft.com/office/drawing/2014/chart" uri="{C3380CC4-5D6E-409C-BE32-E72D297353CC}">
                  <c16:uniqueId val="{00000008-C562-49F9-B4B1-6D0C3698DCA2}"/>
                </c:ext>
              </c:extLst>
            </c:dLbl>
            <c:dLbl>
              <c:idx val="4"/>
              <c:layout/>
              <c:tx>
                <c:rich>
                  <a:bodyPr/>
                  <a:lstStyle/>
                  <a:p>
                    <a:fld id="{75892B5D-E531-4521-A233-C22C7C0243AE}" type="CATEGORYNAME">
                      <a:rPr lang="en-US"/>
                      <a:pPr/>
                      <a:t>[CATEGORY NAME]</a:t>
                    </a:fld>
                    <a:r>
                      <a:rPr lang="en-US" baseline="0"/>
                      <a:t>
10%</a:t>
                    </a:r>
                  </a:p>
                </c:rich>
              </c:tx>
              <c:dLblPos val="ctr"/>
              <c:showLegendKey val="0"/>
              <c:showVal val="0"/>
              <c:showCatName val="1"/>
              <c:showSerName val="0"/>
              <c:showPercent val="1"/>
              <c:showBubbleSize val="0"/>
              <c:extLst>
                <c:ext xmlns:c15="http://schemas.microsoft.com/office/drawing/2012/chart" uri="{CE6537A1-D6FC-4f65-9D91-7224C49458BB}">
                  <c15:layout/>
                  <c15:dlblFieldTable/>
                  <c15:showDataLabelsRange val="0"/>
                </c:ext>
                <c:ext xmlns:c16="http://schemas.microsoft.com/office/drawing/2014/chart" uri="{C3380CC4-5D6E-409C-BE32-E72D297353CC}">
                  <c16:uniqueId val="{00000009-C562-49F9-B4B1-6D0C3698DCA2}"/>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ctr"/>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15:layout/>
              </c:ext>
            </c:extLst>
          </c:dLbls>
          <c:cat>
            <c:strRef>
              <c:f>Sheet1!$A$2:$A$7</c:f>
              <c:strCache>
                <c:ptCount val="6"/>
                <c:pt idx="0">
                  <c:v>Freedom Fighters Children And Grand Childreen</c:v>
                </c:pt>
                <c:pt idx="1">
                  <c:v>Physically digable</c:v>
                </c:pt>
                <c:pt idx="2">
                  <c:v>Ethinic Minority</c:v>
                </c:pt>
                <c:pt idx="3">
                  <c:v>District/Bacuard District</c:v>
                </c:pt>
                <c:pt idx="4">
                  <c:v>Women</c:v>
                </c:pt>
                <c:pt idx="5">
                  <c:v>Normal</c:v>
                </c:pt>
              </c:strCache>
            </c:strRef>
          </c:cat>
          <c:val>
            <c:numRef>
              <c:f>Sheet1!$B$2:$B$7</c:f>
              <c:numCache>
                <c:formatCode>General</c:formatCode>
                <c:ptCount val="6"/>
                <c:pt idx="0">
                  <c:v>30</c:v>
                </c:pt>
                <c:pt idx="1">
                  <c:v>1</c:v>
                </c:pt>
                <c:pt idx="2">
                  <c:v>5</c:v>
                </c:pt>
                <c:pt idx="3">
                  <c:v>10</c:v>
                </c:pt>
                <c:pt idx="4">
                  <c:v>10</c:v>
                </c:pt>
                <c:pt idx="5">
                  <c:v>44</c:v>
                </c:pt>
              </c:numCache>
            </c:numRef>
          </c:val>
          <c:extLst>
            <c:ext xmlns:c16="http://schemas.microsoft.com/office/drawing/2014/chart" uri="{C3380CC4-5D6E-409C-BE32-E72D297353CC}">
              <c16:uniqueId val="{00000000-C562-49F9-B4B1-6D0C3698DCA2}"/>
            </c:ext>
          </c:extLst>
        </c:ser>
        <c:dLbls>
          <c:dLblPos val="ctr"/>
          <c:showLegendKey val="0"/>
          <c:showVal val="0"/>
          <c:showCatName val="1"/>
          <c:showSerName val="0"/>
          <c:showPercent val="0"/>
          <c:showBubbleSize val="0"/>
          <c:showLeaderLines val="1"/>
        </c:dLbls>
      </c:pie3DChart>
      <c:spPr>
        <a:noFill/>
        <a:ln>
          <a:noFill/>
        </a:ln>
        <a:effectLst/>
      </c:spPr>
    </c:plotArea>
    <c:legend>
      <c:legendPos val="b"/>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Sheet1!$B$1</c:f>
              <c:strCache>
                <c:ptCount val="1"/>
                <c:pt idx="0">
                  <c:v>Column1</c:v>
                </c:pt>
              </c:strCache>
            </c:strRef>
          </c:tx>
          <c:spPr>
            <a:solidFill>
              <a:schemeClr val="accent1"/>
            </a:solidFill>
            <a:ln>
              <a:noFill/>
            </a:ln>
            <a:effectLst/>
          </c:spPr>
          <c:invertIfNegative val="0"/>
          <c:cat>
            <c:strRef>
              <c:f>Sheet1!$A$2:$A$5</c:f>
              <c:strCache>
                <c:ptCount val="4"/>
                <c:pt idx="0">
                  <c:v> jobs based on merit </c:v>
                </c:pt>
                <c:pt idx="1">
                  <c:v>freedom fighters and their descendants to</c:v>
                </c:pt>
                <c:pt idx="2">
                  <c:v>ethnic minorities</c:v>
                </c:pt>
                <c:pt idx="3">
                  <c:v>the third gender and disabled</c:v>
                </c:pt>
              </c:strCache>
            </c:strRef>
          </c:cat>
          <c:val>
            <c:numRef>
              <c:f>Sheet1!$B$2:$B$5</c:f>
              <c:numCache>
                <c:formatCode>General</c:formatCode>
                <c:ptCount val="4"/>
                <c:pt idx="0">
                  <c:v>93</c:v>
                </c:pt>
                <c:pt idx="1">
                  <c:v>5</c:v>
                </c:pt>
                <c:pt idx="2">
                  <c:v>1</c:v>
                </c:pt>
                <c:pt idx="3">
                  <c:v>1</c:v>
                </c:pt>
              </c:numCache>
            </c:numRef>
          </c:val>
          <c:extLst>
            <c:ext xmlns:c16="http://schemas.microsoft.com/office/drawing/2014/chart" uri="{C3380CC4-5D6E-409C-BE32-E72D297353CC}">
              <c16:uniqueId val="{00000000-75E1-4AED-A031-87A8A3F41727}"/>
            </c:ext>
          </c:extLst>
        </c:ser>
        <c:dLbls>
          <c:showLegendKey val="0"/>
          <c:showVal val="0"/>
          <c:showCatName val="0"/>
          <c:showSerName val="0"/>
          <c:showPercent val="0"/>
          <c:showBubbleSize val="0"/>
        </c:dLbls>
        <c:gapWidth val="150"/>
        <c:overlap val="100"/>
        <c:axId val="1601726672"/>
        <c:axId val="1601717072"/>
      </c:barChart>
      <c:catAx>
        <c:axId val="160172667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601717072"/>
        <c:crosses val="autoZero"/>
        <c:auto val="1"/>
        <c:lblAlgn val="ctr"/>
        <c:lblOffset val="100"/>
        <c:noMultiLvlLbl val="0"/>
      </c:catAx>
      <c:valAx>
        <c:axId val="160171707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601726672"/>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354201327042005"/>
          <c:y val="4.2412883068609027E-2"/>
          <c:w val="0.82675961609116466"/>
          <c:h val="0.49745806043986462"/>
        </c:manualLayout>
      </c:layout>
      <c:barChart>
        <c:barDir val="col"/>
        <c:grouping val="stacked"/>
        <c:varyColors val="0"/>
        <c:ser>
          <c:idx val="0"/>
          <c:order val="0"/>
          <c:tx>
            <c:strRef>
              <c:f>Sheet1!$B$1</c:f>
              <c:strCache>
                <c:ptCount val="1"/>
                <c:pt idx="0">
                  <c:v>Series 1</c:v>
                </c:pt>
              </c:strCache>
            </c:strRef>
          </c:tx>
          <c:spPr>
            <a:solidFill>
              <a:schemeClr val="accent1"/>
            </a:solidFill>
            <a:ln>
              <a:noFill/>
            </a:ln>
            <a:effectLst/>
          </c:spPr>
          <c:invertIfNegative val="0"/>
          <c:cat>
            <c:strRef>
              <c:f>Sheet1!$A$2:$A$6</c:f>
              <c:strCache>
                <c:ptCount val="5"/>
                <c:pt idx="0">
                  <c:v>freedom fighters and their descendants.</c:v>
                </c:pt>
                <c:pt idx="1">
                  <c:v>women.</c:v>
                </c:pt>
                <c:pt idx="2">
                  <c:v>districts with low representation.</c:v>
                </c:pt>
                <c:pt idx="3">
                  <c:v>indigenous communities.</c:v>
                </c:pt>
                <c:pt idx="4">
                  <c:v>individuals with disabilities.</c:v>
                </c:pt>
              </c:strCache>
            </c:strRef>
          </c:cat>
          <c:val>
            <c:numRef>
              <c:f>Sheet1!$B$2:$B$6</c:f>
              <c:numCache>
                <c:formatCode>General</c:formatCode>
                <c:ptCount val="5"/>
                <c:pt idx="0">
                  <c:v>30</c:v>
                </c:pt>
                <c:pt idx="1">
                  <c:v>10</c:v>
                </c:pt>
                <c:pt idx="2">
                  <c:v>10</c:v>
                </c:pt>
                <c:pt idx="3">
                  <c:v>5</c:v>
                </c:pt>
                <c:pt idx="4">
                  <c:v>1</c:v>
                </c:pt>
              </c:numCache>
            </c:numRef>
          </c:val>
          <c:extLst>
            <c:ext xmlns:c16="http://schemas.microsoft.com/office/drawing/2014/chart" uri="{C3380CC4-5D6E-409C-BE32-E72D297353CC}">
              <c16:uniqueId val="{00000000-F83D-4246-9675-B01CC8CD48C7}"/>
            </c:ext>
          </c:extLst>
        </c:ser>
        <c:dLbls>
          <c:showLegendKey val="0"/>
          <c:showVal val="0"/>
          <c:showCatName val="0"/>
          <c:showSerName val="0"/>
          <c:showPercent val="0"/>
          <c:showBubbleSize val="0"/>
        </c:dLbls>
        <c:gapWidth val="150"/>
        <c:overlap val="100"/>
        <c:axId val="98641824"/>
        <c:axId val="98642784"/>
      </c:barChart>
      <c:catAx>
        <c:axId val="9864182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98642784"/>
        <c:crosses val="autoZero"/>
        <c:auto val="1"/>
        <c:lblAlgn val="ctr"/>
        <c:lblOffset val="100"/>
        <c:noMultiLvlLbl val="0"/>
      </c:catAx>
      <c:valAx>
        <c:axId val="9864278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98641824"/>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6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D1FFFAE-5280-4178-B081-7DCB82884B1D}" type="datetimeFigureOut">
              <a:rPr lang="en-GB" smtClean="0"/>
              <a:t>09/12/2024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BA698A-7FA1-4FBF-8ABE-1BE3642B29E1}" type="slidenum">
              <a:rPr lang="en-GB" smtClean="0"/>
              <a:t>‹#›</a:t>
            </a:fld>
            <a:endParaRPr lang="en-GB"/>
          </a:p>
        </p:txBody>
      </p:sp>
    </p:spTree>
    <p:extLst>
      <p:ext uri="{BB962C8B-B14F-4D97-AF65-F5344CB8AC3E}">
        <p14:creationId xmlns:p14="http://schemas.microsoft.com/office/powerpoint/2010/main" val="22359069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5D551-B30D-7B04-F78D-61ABD08C3A2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914EFAEF-9677-50C1-0C5A-E12F6E76F33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7FF6D129-E4BD-C4FD-DCB0-BE57FEB8E516}"/>
              </a:ext>
            </a:extLst>
          </p:cNvPr>
          <p:cNvSpPr>
            <a:spLocks noGrp="1"/>
          </p:cNvSpPr>
          <p:nvPr>
            <p:ph type="dt" sz="half" idx="10"/>
          </p:nvPr>
        </p:nvSpPr>
        <p:spPr/>
        <p:txBody>
          <a:bodyPr/>
          <a:lstStyle/>
          <a:p>
            <a:fld id="{F5FF75CD-9968-4E3E-B1B2-1C4A36ABC797}" type="datetime2">
              <a:rPr lang="en-GB" smtClean="0"/>
              <a:t>Monday, 09 December 2024</a:t>
            </a:fld>
            <a:endParaRPr lang="en-GB"/>
          </a:p>
        </p:txBody>
      </p:sp>
      <p:sp>
        <p:nvSpPr>
          <p:cNvPr id="5" name="Footer Placeholder 4">
            <a:extLst>
              <a:ext uri="{FF2B5EF4-FFF2-40B4-BE49-F238E27FC236}">
                <a16:creationId xmlns:a16="http://schemas.microsoft.com/office/drawing/2014/main" id="{6DF5D8C3-6605-0DD8-8D43-67E92A30A142}"/>
              </a:ext>
            </a:extLst>
          </p:cNvPr>
          <p:cNvSpPr>
            <a:spLocks noGrp="1"/>
          </p:cNvSpPr>
          <p:nvPr>
            <p:ph type="ftr" sz="quarter" idx="11"/>
          </p:nvPr>
        </p:nvSpPr>
        <p:spPr/>
        <p:txBody>
          <a:bodyPr/>
          <a:lstStyle/>
          <a:p>
            <a:r>
              <a:rPr lang="en-GB"/>
              <a:t>EDGE- Digital Skilld4 Students</a:t>
            </a:r>
          </a:p>
        </p:txBody>
      </p:sp>
      <p:sp>
        <p:nvSpPr>
          <p:cNvPr id="6" name="Slide Number Placeholder 5">
            <a:extLst>
              <a:ext uri="{FF2B5EF4-FFF2-40B4-BE49-F238E27FC236}">
                <a16:creationId xmlns:a16="http://schemas.microsoft.com/office/drawing/2014/main" id="{0F4589B7-6987-A633-369E-241E2321E060}"/>
              </a:ext>
            </a:extLst>
          </p:cNvPr>
          <p:cNvSpPr>
            <a:spLocks noGrp="1"/>
          </p:cNvSpPr>
          <p:nvPr>
            <p:ph type="sldNum" sz="quarter" idx="12"/>
          </p:nvPr>
        </p:nvSpPr>
        <p:spPr/>
        <p:txBody>
          <a:bodyPr/>
          <a:lstStyle/>
          <a:p>
            <a:fld id="{68A75C74-9854-4976-9313-93E7E98E3BFB}" type="slidenum">
              <a:rPr lang="en-GB" smtClean="0"/>
              <a:t>‹#›</a:t>
            </a:fld>
            <a:endParaRPr lang="en-GB"/>
          </a:p>
        </p:txBody>
      </p:sp>
    </p:spTree>
    <p:extLst>
      <p:ext uri="{BB962C8B-B14F-4D97-AF65-F5344CB8AC3E}">
        <p14:creationId xmlns:p14="http://schemas.microsoft.com/office/powerpoint/2010/main" val="350148491"/>
      </p:ext>
    </p:extLst>
  </p:cSld>
  <p:clrMapOvr>
    <a:masterClrMapping/>
  </p:clrMapOvr>
  <p:transition spd="slow" advTm="2000">
    <p:wip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AAFFA1-5B36-E538-74CB-6EA6A2B0C36F}"/>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84633560-32E1-D8A3-15CE-A3B38F2A546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6BBDF3D4-0A5B-F899-CACB-C4EF4EF7C6D4}"/>
              </a:ext>
            </a:extLst>
          </p:cNvPr>
          <p:cNvSpPr>
            <a:spLocks noGrp="1"/>
          </p:cNvSpPr>
          <p:nvPr>
            <p:ph type="dt" sz="half" idx="10"/>
          </p:nvPr>
        </p:nvSpPr>
        <p:spPr/>
        <p:txBody>
          <a:bodyPr/>
          <a:lstStyle/>
          <a:p>
            <a:fld id="{9E163FBC-0CE1-4C9F-AC57-028B58879DBE}" type="datetime2">
              <a:rPr lang="en-GB" smtClean="0"/>
              <a:t>Monday, 09 December 2024</a:t>
            </a:fld>
            <a:endParaRPr lang="en-GB"/>
          </a:p>
        </p:txBody>
      </p:sp>
      <p:sp>
        <p:nvSpPr>
          <p:cNvPr id="5" name="Footer Placeholder 4">
            <a:extLst>
              <a:ext uri="{FF2B5EF4-FFF2-40B4-BE49-F238E27FC236}">
                <a16:creationId xmlns:a16="http://schemas.microsoft.com/office/drawing/2014/main" id="{E869A3D7-7420-F014-F74B-0574AAD31FB4}"/>
              </a:ext>
            </a:extLst>
          </p:cNvPr>
          <p:cNvSpPr>
            <a:spLocks noGrp="1"/>
          </p:cNvSpPr>
          <p:nvPr>
            <p:ph type="ftr" sz="quarter" idx="11"/>
          </p:nvPr>
        </p:nvSpPr>
        <p:spPr/>
        <p:txBody>
          <a:bodyPr/>
          <a:lstStyle/>
          <a:p>
            <a:r>
              <a:rPr lang="en-GB"/>
              <a:t>EDGE- Digital Skilld4 Students</a:t>
            </a:r>
          </a:p>
        </p:txBody>
      </p:sp>
      <p:sp>
        <p:nvSpPr>
          <p:cNvPr id="6" name="Slide Number Placeholder 5">
            <a:extLst>
              <a:ext uri="{FF2B5EF4-FFF2-40B4-BE49-F238E27FC236}">
                <a16:creationId xmlns:a16="http://schemas.microsoft.com/office/drawing/2014/main" id="{BB628D19-B487-8F93-2AD0-62CED7CFF291}"/>
              </a:ext>
            </a:extLst>
          </p:cNvPr>
          <p:cNvSpPr>
            <a:spLocks noGrp="1"/>
          </p:cNvSpPr>
          <p:nvPr>
            <p:ph type="sldNum" sz="quarter" idx="12"/>
          </p:nvPr>
        </p:nvSpPr>
        <p:spPr/>
        <p:txBody>
          <a:bodyPr/>
          <a:lstStyle/>
          <a:p>
            <a:fld id="{68A75C74-9854-4976-9313-93E7E98E3BFB}" type="slidenum">
              <a:rPr lang="en-GB" smtClean="0"/>
              <a:t>‹#›</a:t>
            </a:fld>
            <a:endParaRPr lang="en-GB"/>
          </a:p>
        </p:txBody>
      </p:sp>
    </p:spTree>
    <p:extLst>
      <p:ext uri="{BB962C8B-B14F-4D97-AF65-F5344CB8AC3E}">
        <p14:creationId xmlns:p14="http://schemas.microsoft.com/office/powerpoint/2010/main" val="1974140768"/>
      </p:ext>
    </p:extLst>
  </p:cSld>
  <p:clrMapOvr>
    <a:masterClrMapping/>
  </p:clrMapOvr>
  <p:transition spd="slow" advTm="2000">
    <p:wip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2AEB4E6-7A90-E766-701F-C042366B9EFF}"/>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B4EB2D66-1173-B3D3-469D-18BF0B09173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1C479312-238F-46FA-7E10-D2753061B8D7}"/>
              </a:ext>
            </a:extLst>
          </p:cNvPr>
          <p:cNvSpPr>
            <a:spLocks noGrp="1"/>
          </p:cNvSpPr>
          <p:nvPr>
            <p:ph type="dt" sz="half" idx="10"/>
          </p:nvPr>
        </p:nvSpPr>
        <p:spPr/>
        <p:txBody>
          <a:bodyPr/>
          <a:lstStyle/>
          <a:p>
            <a:fld id="{47B6327A-126C-4C8F-BB29-6453008FCEA1}" type="datetime2">
              <a:rPr lang="en-GB" smtClean="0"/>
              <a:t>Monday, 09 December 2024</a:t>
            </a:fld>
            <a:endParaRPr lang="en-GB"/>
          </a:p>
        </p:txBody>
      </p:sp>
      <p:sp>
        <p:nvSpPr>
          <p:cNvPr id="5" name="Footer Placeholder 4">
            <a:extLst>
              <a:ext uri="{FF2B5EF4-FFF2-40B4-BE49-F238E27FC236}">
                <a16:creationId xmlns:a16="http://schemas.microsoft.com/office/drawing/2014/main" id="{D2E601D0-CE39-1E5B-AEC3-BC090BCC3F2D}"/>
              </a:ext>
            </a:extLst>
          </p:cNvPr>
          <p:cNvSpPr>
            <a:spLocks noGrp="1"/>
          </p:cNvSpPr>
          <p:nvPr>
            <p:ph type="ftr" sz="quarter" idx="11"/>
          </p:nvPr>
        </p:nvSpPr>
        <p:spPr/>
        <p:txBody>
          <a:bodyPr/>
          <a:lstStyle/>
          <a:p>
            <a:r>
              <a:rPr lang="en-GB"/>
              <a:t>EDGE- Digital Skilld4 Students</a:t>
            </a:r>
          </a:p>
        </p:txBody>
      </p:sp>
      <p:sp>
        <p:nvSpPr>
          <p:cNvPr id="6" name="Slide Number Placeholder 5">
            <a:extLst>
              <a:ext uri="{FF2B5EF4-FFF2-40B4-BE49-F238E27FC236}">
                <a16:creationId xmlns:a16="http://schemas.microsoft.com/office/drawing/2014/main" id="{3F0547F2-DCDF-84A5-2A0A-7F63A607DE85}"/>
              </a:ext>
            </a:extLst>
          </p:cNvPr>
          <p:cNvSpPr>
            <a:spLocks noGrp="1"/>
          </p:cNvSpPr>
          <p:nvPr>
            <p:ph type="sldNum" sz="quarter" idx="12"/>
          </p:nvPr>
        </p:nvSpPr>
        <p:spPr/>
        <p:txBody>
          <a:bodyPr/>
          <a:lstStyle/>
          <a:p>
            <a:fld id="{68A75C74-9854-4976-9313-93E7E98E3BFB}" type="slidenum">
              <a:rPr lang="en-GB" smtClean="0"/>
              <a:t>‹#›</a:t>
            </a:fld>
            <a:endParaRPr lang="en-GB"/>
          </a:p>
        </p:txBody>
      </p:sp>
    </p:spTree>
    <p:extLst>
      <p:ext uri="{BB962C8B-B14F-4D97-AF65-F5344CB8AC3E}">
        <p14:creationId xmlns:p14="http://schemas.microsoft.com/office/powerpoint/2010/main" val="3539525279"/>
      </p:ext>
    </p:extLst>
  </p:cSld>
  <p:clrMapOvr>
    <a:masterClrMapping/>
  </p:clrMapOvr>
  <p:transition spd="slow" advTm="2000">
    <p:wip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C7051A-DF97-95C8-C82C-ACF31113A310}"/>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69FA05C1-2F3C-7BD3-EA18-EA43D8F7A51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3D5E91E-55C0-6FEF-5899-8EB2B8B154B5}"/>
              </a:ext>
            </a:extLst>
          </p:cNvPr>
          <p:cNvSpPr>
            <a:spLocks noGrp="1"/>
          </p:cNvSpPr>
          <p:nvPr>
            <p:ph type="dt" sz="half" idx="10"/>
          </p:nvPr>
        </p:nvSpPr>
        <p:spPr/>
        <p:txBody>
          <a:bodyPr/>
          <a:lstStyle/>
          <a:p>
            <a:fld id="{A39A8DC2-38CD-4665-84C1-40AB05DDB869}" type="datetime2">
              <a:rPr lang="en-GB" smtClean="0"/>
              <a:t>Monday, 09 December 2024</a:t>
            </a:fld>
            <a:endParaRPr lang="en-GB"/>
          </a:p>
        </p:txBody>
      </p:sp>
      <p:sp>
        <p:nvSpPr>
          <p:cNvPr id="5" name="Footer Placeholder 4">
            <a:extLst>
              <a:ext uri="{FF2B5EF4-FFF2-40B4-BE49-F238E27FC236}">
                <a16:creationId xmlns:a16="http://schemas.microsoft.com/office/drawing/2014/main" id="{DB85D1B6-EAE8-0AF6-798A-39EA6223DF34}"/>
              </a:ext>
            </a:extLst>
          </p:cNvPr>
          <p:cNvSpPr>
            <a:spLocks noGrp="1"/>
          </p:cNvSpPr>
          <p:nvPr>
            <p:ph type="ftr" sz="quarter" idx="11"/>
          </p:nvPr>
        </p:nvSpPr>
        <p:spPr/>
        <p:txBody>
          <a:bodyPr/>
          <a:lstStyle/>
          <a:p>
            <a:r>
              <a:rPr lang="en-GB"/>
              <a:t>EDGE- Digital Skilld4 Students</a:t>
            </a:r>
          </a:p>
        </p:txBody>
      </p:sp>
      <p:sp>
        <p:nvSpPr>
          <p:cNvPr id="6" name="Slide Number Placeholder 5">
            <a:extLst>
              <a:ext uri="{FF2B5EF4-FFF2-40B4-BE49-F238E27FC236}">
                <a16:creationId xmlns:a16="http://schemas.microsoft.com/office/drawing/2014/main" id="{BE2AADD1-2B86-ABD1-96F4-DBAAC058F209}"/>
              </a:ext>
            </a:extLst>
          </p:cNvPr>
          <p:cNvSpPr>
            <a:spLocks noGrp="1"/>
          </p:cNvSpPr>
          <p:nvPr>
            <p:ph type="sldNum" sz="quarter" idx="12"/>
          </p:nvPr>
        </p:nvSpPr>
        <p:spPr/>
        <p:txBody>
          <a:bodyPr/>
          <a:lstStyle/>
          <a:p>
            <a:fld id="{68A75C74-9854-4976-9313-93E7E98E3BFB}" type="slidenum">
              <a:rPr lang="en-GB" smtClean="0"/>
              <a:t>‹#›</a:t>
            </a:fld>
            <a:endParaRPr lang="en-GB"/>
          </a:p>
        </p:txBody>
      </p:sp>
    </p:spTree>
    <p:extLst>
      <p:ext uri="{BB962C8B-B14F-4D97-AF65-F5344CB8AC3E}">
        <p14:creationId xmlns:p14="http://schemas.microsoft.com/office/powerpoint/2010/main" val="1534464513"/>
      </p:ext>
    </p:extLst>
  </p:cSld>
  <p:clrMapOvr>
    <a:masterClrMapping/>
  </p:clrMapOvr>
  <p:transition spd="slow" advTm="2000">
    <p:wip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868FEF-3C9B-CAD5-F570-EA8896D3090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D7EADC9C-2F36-1AB2-928E-8D030C3A86D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5E4059D-32B1-08E4-2F0D-6D69356331FC}"/>
              </a:ext>
            </a:extLst>
          </p:cNvPr>
          <p:cNvSpPr>
            <a:spLocks noGrp="1"/>
          </p:cNvSpPr>
          <p:nvPr>
            <p:ph type="dt" sz="half" idx="10"/>
          </p:nvPr>
        </p:nvSpPr>
        <p:spPr/>
        <p:txBody>
          <a:bodyPr/>
          <a:lstStyle/>
          <a:p>
            <a:fld id="{D4417C69-E3D5-4D3F-929F-08A6B26994FD}" type="datetime2">
              <a:rPr lang="en-GB" smtClean="0"/>
              <a:t>Monday, 09 December 2024</a:t>
            </a:fld>
            <a:endParaRPr lang="en-GB"/>
          </a:p>
        </p:txBody>
      </p:sp>
      <p:sp>
        <p:nvSpPr>
          <p:cNvPr id="5" name="Footer Placeholder 4">
            <a:extLst>
              <a:ext uri="{FF2B5EF4-FFF2-40B4-BE49-F238E27FC236}">
                <a16:creationId xmlns:a16="http://schemas.microsoft.com/office/drawing/2014/main" id="{84B40EE2-BF33-AFA6-6CF0-79249EB59AF3}"/>
              </a:ext>
            </a:extLst>
          </p:cNvPr>
          <p:cNvSpPr>
            <a:spLocks noGrp="1"/>
          </p:cNvSpPr>
          <p:nvPr>
            <p:ph type="ftr" sz="quarter" idx="11"/>
          </p:nvPr>
        </p:nvSpPr>
        <p:spPr/>
        <p:txBody>
          <a:bodyPr/>
          <a:lstStyle/>
          <a:p>
            <a:r>
              <a:rPr lang="en-GB"/>
              <a:t>EDGE- Digital Skilld4 Students</a:t>
            </a:r>
          </a:p>
        </p:txBody>
      </p:sp>
      <p:sp>
        <p:nvSpPr>
          <p:cNvPr id="6" name="Slide Number Placeholder 5">
            <a:extLst>
              <a:ext uri="{FF2B5EF4-FFF2-40B4-BE49-F238E27FC236}">
                <a16:creationId xmlns:a16="http://schemas.microsoft.com/office/drawing/2014/main" id="{9F07C9F7-BF67-E947-6190-E88B17F2A545}"/>
              </a:ext>
            </a:extLst>
          </p:cNvPr>
          <p:cNvSpPr>
            <a:spLocks noGrp="1"/>
          </p:cNvSpPr>
          <p:nvPr>
            <p:ph type="sldNum" sz="quarter" idx="12"/>
          </p:nvPr>
        </p:nvSpPr>
        <p:spPr/>
        <p:txBody>
          <a:bodyPr/>
          <a:lstStyle/>
          <a:p>
            <a:fld id="{68A75C74-9854-4976-9313-93E7E98E3BFB}" type="slidenum">
              <a:rPr lang="en-GB" smtClean="0"/>
              <a:t>‹#›</a:t>
            </a:fld>
            <a:endParaRPr lang="en-GB"/>
          </a:p>
        </p:txBody>
      </p:sp>
    </p:spTree>
    <p:extLst>
      <p:ext uri="{BB962C8B-B14F-4D97-AF65-F5344CB8AC3E}">
        <p14:creationId xmlns:p14="http://schemas.microsoft.com/office/powerpoint/2010/main" val="2187085224"/>
      </p:ext>
    </p:extLst>
  </p:cSld>
  <p:clrMapOvr>
    <a:masterClrMapping/>
  </p:clrMapOvr>
  <p:transition spd="slow" advTm="2000">
    <p:wip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A7E10-F4CB-4885-346E-16A96F06BBAC}"/>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C74D1898-7E7A-46D0-30BB-0AB3B73349C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ADA38905-E7AE-ADE9-5693-6C0CD73B332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A9ACCEFA-0012-1907-E5BA-542DABAAAAA2}"/>
              </a:ext>
            </a:extLst>
          </p:cNvPr>
          <p:cNvSpPr>
            <a:spLocks noGrp="1"/>
          </p:cNvSpPr>
          <p:nvPr>
            <p:ph type="dt" sz="half" idx="10"/>
          </p:nvPr>
        </p:nvSpPr>
        <p:spPr/>
        <p:txBody>
          <a:bodyPr/>
          <a:lstStyle/>
          <a:p>
            <a:fld id="{DFB5A8F7-BA05-4590-8B8C-051F7BB0055F}" type="datetime2">
              <a:rPr lang="en-GB" smtClean="0"/>
              <a:t>Monday, 09 December 2024</a:t>
            </a:fld>
            <a:endParaRPr lang="en-GB"/>
          </a:p>
        </p:txBody>
      </p:sp>
      <p:sp>
        <p:nvSpPr>
          <p:cNvPr id="6" name="Footer Placeholder 5">
            <a:extLst>
              <a:ext uri="{FF2B5EF4-FFF2-40B4-BE49-F238E27FC236}">
                <a16:creationId xmlns:a16="http://schemas.microsoft.com/office/drawing/2014/main" id="{CACEFE7C-515A-4F2B-E245-FCE9A993C4DA}"/>
              </a:ext>
            </a:extLst>
          </p:cNvPr>
          <p:cNvSpPr>
            <a:spLocks noGrp="1"/>
          </p:cNvSpPr>
          <p:nvPr>
            <p:ph type="ftr" sz="quarter" idx="11"/>
          </p:nvPr>
        </p:nvSpPr>
        <p:spPr/>
        <p:txBody>
          <a:bodyPr/>
          <a:lstStyle/>
          <a:p>
            <a:r>
              <a:rPr lang="en-GB"/>
              <a:t>EDGE- Digital Skilld4 Students</a:t>
            </a:r>
          </a:p>
        </p:txBody>
      </p:sp>
      <p:sp>
        <p:nvSpPr>
          <p:cNvPr id="7" name="Slide Number Placeholder 6">
            <a:extLst>
              <a:ext uri="{FF2B5EF4-FFF2-40B4-BE49-F238E27FC236}">
                <a16:creationId xmlns:a16="http://schemas.microsoft.com/office/drawing/2014/main" id="{B8A37ED1-2C89-4DBF-D773-8AEAC905CEEF}"/>
              </a:ext>
            </a:extLst>
          </p:cNvPr>
          <p:cNvSpPr>
            <a:spLocks noGrp="1"/>
          </p:cNvSpPr>
          <p:nvPr>
            <p:ph type="sldNum" sz="quarter" idx="12"/>
          </p:nvPr>
        </p:nvSpPr>
        <p:spPr/>
        <p:txBody>
          <a:bodyPr/>
          <a:lstStyle/>
          <a:p>
            <a:fld id="{68A75C74-9854-4976-9313-93E7E98E3BFB}" type="slidenum">
              <a:rPr lang="en-GB" smtClean="0"/>
              <a:t>‹#›</a:t>
            </a:fld>
            <a:endParaRPr lang="en-GB"/>
          </a:p>
        </p:txBody>
      </p:sp>
    </p:spTree>
    <p:extLst>
      <p:ext uri="{BB962C8B-B14F-4D97-AF65-F5344CB8AC3E}">
        <p14:creationId xmlns:p14="http://schemas.microsoft.com/office/powerpoint/2010/main" val="110691612"/>
      </p:ext>
    </p:extLst>
  </p:cSld>
  <p:clrMapOvr>
    <a:masterClrMapping/>
  </p:clrMapOvr>
  <p:transition spd="slow" advTm="2000">
    <p:wip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A7055-8BC5-66F1-1251-FC8C5FC51003}"/>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3563F840-8822-0C00-4800-3D4AE2F4313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421F84C-6FA4-2F19-175D-0667B36D176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5B778A81-C48F-DD50-7911-47FAFF880D9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202FBF6-4AAD-5EA8-CA2D-68A54FBF66C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EE0B8E8B-0902-FCA8-EC3C-072D4C6EC583}"/>
              </a:ext>
            </a:extLst>
          </p:cNvPr>
          <p:cNvSpPr>
            <a:spLocks noGrp="1"/>
          </p:cNvSpPr>
          <p:nvPr>
            <p:ph type="dt" sz="half" idx="10"/>
          </p:nvPr>
        </p:nvSpPr>
        <p:spPr/>
        <p:txBody>
          <a:bodyPr/>
          <a:lstStyle/>
          <a:p>
            <a:fld id="{952A0CDA-EAA1-4004-B5C7-C66849D17316}" type="datetime2">
              <a:rPr lang="en-GB" smtClean="0"/>
              <a:t>Monday, 09 December 2024</a:t>
            </a:fld>
            <a:endParaRPr lang="en-GB"/>
          </a:p>
        </p:txBody>
      </p:sp>
      <p:sp>
        <p:nvSpPr>
          <p:cNvPr id="8" name="Footer Placeholder 7">
            <a:extLst>
              <a:ext uri="{FF2B5EF4-FFF2-40B4-BE49-F238E27FC236}">
                <a16:creationId xmlns:a16="http://schemas.microsoft.com/office/drawing/2014/main" id="{D582DB3D-6E25-836C-65E5-CD1B3313E868}"/>
              </a:ext>
            </a:extLst>
          </p:cNvPr>
          <p:cNvSpPr>
            <a:spLocks noGrp="1"/>
          </p:cNvSpPr>
          <p:nvPr>
            <p:ph type="ftr" sz="quarter" idx="11"/>
          </p:nvPr>
        </p:nvSpPr>
        <p:spPr/>
        <p:txBody>
          <a:bodyPr/>
          <a:lstStyle/>
          <a:p>
            <a:r>
              <a:rPr lang="en-GB"/>
              <a:t>EDGE- Digital Skilld4 Students</a:t>
            </a:r>
          </a:p>
        </p:txBody>
      </p:sp>
      <p:sp>
        <p:nvSpPr>
          <p:cNvPr id="9" name="Slide Number Placeholder 8">
            <a:extLst>
              <a:ext uri="{FF2B5EF4-FFF2-40B4-BE49-F238E27FC236}">
                <a16:creationId xmlns:a16="http://schemas.microsoft.com/office/drawing/2014/main" id="{4FA814BB-7430-96EE-8DAB-2674C0CE3B27}"/>
              </a:ext>
            </a:extLst>
          </p:cNvPr>
          <p:cNvSpPr>
            <a:spLocks noGrp="1"/>
          </p:cNvSpPr>
          <p:nvPr>
            <p:ph type="sldNum" sz="quarter" idx="12"/>
          </p:nvPr>
        </p:nvSpPr>
        <p:spPr/>
        <p:txBody>
          <a:bodyPr/>
          <a:lstStyle/>
          <a:p>
            <a:fld id="{68A75C74-9854-4976-9313-93E7E98E3BFB}" type="slidenum">
              <a:rPr lang="en-GB" smtClean="0"/>
              <a:t>‹#›</a:t>
            </a:fld>
            <a:endParaRPr lang="en-GB"/>
          </a:p>
        </p:txBody>
      </p:sp>
    </p:spTree>
    <p:extLst>
      <p:ext uri="{BB962C8B-B14F-4D97-AF65-F5344CB8AC3E}">
        <p14:creationId xmlns:p14="http://schemas.microsoft.com/office/powerpoint/2010/main" val="3996092993"/>
      </p:ext>
    </p:extLst>
  </p:cSld>
  <p:clrMapOvr>
    <a:masterClrMapping/>
  </p:clrMapOvr>
  <p:transition spd="slow" advTm="2000">
    <p:wip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00268C-A49F-6997-0D7E-446A4B24E98B}"/>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445B89FA-F68B-CA1A-C850-FA5E75C5B1B9}"/>
              </a:ext>
            </a:extLst>
          </p:cNvPr>
          <p:cNvSpPr>
            <a:spLocks noGrp="1"/>
          </p:cNvSpPr>
          <p:nvPr>
            <p:ph type="dt" sz="half" idx="10"/>
          </p:nvPr>
        </p:nvSpPr>
        <p:spPr/>
        <p:txBody>
          <a:bodyPr/>
          <a:lstStyle/>
          <a:p>
            <a:fld id="{17954223-AD18-4A5E-950C-03596635C468}" type="datetime2">
              <a:rPr lang="en-GB" smtClean="0"/>
              <a:t>Monday, 09 December 2024</a:t>
            </a:fld>
            <a:endParaRPr lang="en-GB"/>
          </a:p>
        </p:txBody>
      </p:sp>
      <p:sp>
        <p:nvSpPr>
          <p:cNvPr id="4" name="Footer Placeholder 3">
            <a:extLst>
              <a:ext uri="{FF2B5EF4-FFF2-40B4-BE49-F238E27FC236}">
                <a16:creationId xmlns:a16="http://schemas.microsoft.com/office/drawing/2014/main" id="{1DB379B6-B8F1-A18D-5606-E2E2968F4F21}"/>
              </a:ext>
            </a:extLst>
          </p:cNvPr>
          <p:cNvSpPr>
            <a:spLocks noGrp="1"/>
          </p:cNvSpPr>
          <p:nvPr>
            <p:ph type="ftr" sz="quarter" idx="11"/>
          </p:nvPr>
        </p:nvSpPr>
        <p:spPr/>
        <p:txBody>
          <a:bodyPr/>
          <a:lstStyle/>
          <a:p>
            <a:r>
              <a:rPr lang="en-GB"/>
              <a:t>EDGE- Digital Skilld4 Students</a:t>
            </a:r>
          </a:p>
        </p:txBody>
      </p:sp>
      <p:sp>
        <p:nvSpPr>
          <p:cNvPr id="5" name="Slide Number Placeholder 4">
            <a:extLst>
              <a:ext uri="{FF2B5EF4-FFF2-40B4-BE49-F238E27FC236}">
                <a16:creationId xmlns:a16="http://schemas.microsoft.com/office/drawing/2014/main" id="{36B32589-A035-7CAB-B972-F137EA46D8E1}"/>
              </a:ext>
            </a:extLst>
          </p:cNvPr>
          <p:cNvSpPr>
            <a:spLocks noGrp="1"/>
          </p:cNvSpPr>
          <p:nvPr>
            <p:ph type="sldNum" sz="quarter" idx="12"/>
          </p:nvPr>
        </p:nvSpPr>
        <p:spPr/>
        <p:txBody>
          <a:bodyPr/>
          <a:lstStyle/>
          <a:p>
            <a:fld id="{68A75C74-9854-4976-9313-93E7E98E3BFB}" type="slidenum">
              <a:rPr lang="en-GB" smtClean="0"/>
              <a:t>‹#›</a:t>
            </a:fld>
            <a:endParaRPr lang="en-GB"/>
          </a:p>
        </p:txBody>
      </p:sp>
    </p:spTree>
    <p:extLst>
      <p:ext uri="{BB962C8B-B14F-4D97-AF65-F5344CB8AC3E}">
        <p14:creationId xmlns:p14="http://schemas.microsoft.com/office/powerpoint/2010/main" val="1512769575"/>
      </p:ext>
    </p:extLst>
  </p:cSld>
  <p:clrMapOvr>
    <a:masterClrMapping/>
  </p:clrMapOvr>
  <p:transition spd="slow" advTm="2000">
    <p:wip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1C0FBE1-7E1B-F09C-A1C2-9003BEADC8C0}"/>
              </a:ext>
            </a:extLst>
          </p:cNvPr>
          <p:cNvSpPr>
            <a:spLocks noGrp="1"/>
          </p:cNvSpPr>
          <p:nvPr>
            <p:ph type="dt" sz="half" idx="10"/>
          </p:nvPr>
        </p:nvSpPr>
        <p:spPr/>
        <p:txBody>
          <a:bodyPr/>
          <a:lstStyle/>
          <a:p>
            <a:fld id="{F3E16E92-5DFA-4389-8289-DE0F497A5A85}" type="datetime2">
              <a:rPr lang="en-GB" smtClean="0"/>
              <a:t>Monday, 09 December 2024</a:t>
            </a:fld>
            <a:endParaRPr lang="en-GB"/>
          </a:p>
        </p:txBody>
      </p:sp>
      <p:sp>
        <p:nvSpPr>
          <p:cNvPr id="3" name="Footer Placeholder 2">
            <a:extLst>
              <a:ext uri="{FF2B5EF4-FFF2-40B4-BE49-F238E27FC236}">
                <a16:creationId xmlns:a16="http://schemas.microsoft.com/office/drawing/2014/main" id="{B16695C7-E4CB-080B-8E31-E113ABD9E968}"/>
              </a:ext>
            </a:extLst>
          </p:cNvPr>
          <p:cNvSpPr>
            <a:spLocks noGrp="1"/>
          </p:cNvSpPr>
          <p:nvPr>
            <p:ph type="ftr" sz="quarter" idx="11"/>
          </p:nvPr>
        </p:nvSpPr>
        <p:spPr/>
        <p:txBody>
          <a:bodyPr/>
          <a:lstStyle/>
          <a:p>
            <a:r>
              <a:rPr lang="en-GB"/>
              <a:t>EDGE- Digital Skilld4 Students</a:t>
            </a:r>
          </a:p>
        </p:txBody>
      </p:sp>
      <p:sp>
        <p:nvSpPr>
          <p:cNvPr id="4" name="Slide Number Placeholder 3">
            <a:extLst>
              <a:ext uri="{FF2B5EF4-FFF2-40B4-BE49-F238E27FC236}">
                <a16:creationId xmlns:a16="http://schemas.microsoft.com/office/drawing/2014/main" id="{A29FA5FF-C4DB-DB93-8B3B-878832766836}"/>
              </a:ext>
            </a:extLst>
          </p:cNvPr>
          <p:cNvSpPr>
            <a:spLocks noGrp="1"/>
          </p:cNvSpPr>
          <p:nvPr>
            <p:ph type="sldNum" sz="quarter" idx="12"/>
          </p:nvPr>
        </p:nvSpPr>
        <p:spPr/>
        <p:txBody>
          <a:bodyPr/>
          <a:lstStyle/>
          <a:p>
            <a:fld id="{68A75C74-9854-4976-9313-93E7E98E3BFB}" type="slidenum">
              <a:rPr lang="en-GB" smtClean="0"/>
              <a:t>‹#›</a:t>
            </a:fld>
            <a:endParaRPr lang="en-GB"/>
          </a:p>
        </p:txBody>
      </p:sp>
    </p:spTree>
    <p:extLst>
      <p:ext uri="{BB962C8B-B14F-4D97-AF65-F5344CB8AC3E}">
        <p14:creationId xmlns:p14="http://schemas.microsoft.com/office/powerpoint/2010/main" val="2990403395"/>
      </p:ext>
    </p:extLst>
  </p:cSld>
  <p:clrMapOvr>
    <a:masterClrMapping/>
  </p:clrMapOvr>
  <p:transition spd="slow" advTm="2000">
    <p:wip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84BF95-D022-2765-B006-4CB8FA91089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79411D57-EDF7-7D36-0FA5-F26271D5FA0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8D9276F0-15EA-1830-2629-4A084E385B5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533D994-7A6B-EDA3-2189-CBDF078E6EFF}"/>
              </a:ext>
            </a:extLst>
          </p:cNvPr>
          <p:cNvSpPr>
            <a:spLocks noGrp="1"/>
          </p:cNvSpPr>
          <p:nvPr>
            <p:ph type="dt" sz="half" idx="10"/>
          </p:nvPr>
        </p:nvSpPr>
        <p:spPr/>
        <p:txBody>
          <a:bodyPr/>
          <a:lstStyle/>
          <a:p>
            <a:fld id="{498793FE-1768-4A90-AE01-C1F616983E11}" type="datetime2">
              <a:rPr lang="en-GB" smtClean="0"/>
              <a:t>Monday, 09 December 2024</a:t>
            </a:fld>
            <a:endParaRPr lang="en-GB"/>
          </a:p>
        </p:txBody>
      </p:sp>
      <p:sp>
        <p:nvSpPr>
          <p:cNvPr id="6" name="Footer Placeholder 5">
            <a:extLst>
              <a:ext uri="{FF2B5EF4-FFF2-40B4-BE49-F238E27FC236}">
                <a16:creationId xmlns:a16="http://schemas.microsoft.com/office/drawing/2014/main" id="{32C9028D-2F99-8408-5236-D3C62BBACE79}"/>
              </a:ext>
            </a:extLst>
          </p:cNvPr>
          <p:cNvSpPr>
            <a:spLocks noGrp="1"/>
          </p:cNvSpPr>
          <p:nvPr>
            <p:ph type="ftr" sz="quarter" idx="11"/>
          </p:nvPr>
        </p:nvSpPr>
        <p:spPr/>
        <p:txBody>
          <a:bodyPr/>
          <a:lstStyle/>
          <a:p>
            <a:r>
              <a:rPr lang="en-GB"/>
              <a:t>EDGE- Digital Skilld4 Students</a:t>
            </a:r>
          </a:p>
        </p:txBody>
      </p:sp>
      <p:sp>
        <p:nvSpPr>
          <p:cNvPr id="7" name="Slide Number Placeholder 6">
            <a:extLst>
              <a:ext uri="{FF2B5EF4-FFF2-40B4-BE49-F238E27FC236}">
                <a16:creationId xmlns:a16="http://schemas.microsoft.com/office/drawing/2014/main" id="{E60DE31E-BE65-09A8-FDF1-B7322F669AD8}"/>
              </a:ext>
            </a:extLst>
          </p:cNvPr>
          <p:cNvSpPr>
            <a:spLocks noGrp="1"/>
          </p:cNvSpPr>
          <p:nvPr>
            <p:ph type="sldNum" sz="quarter" idx="12"/>
          </p:nvPr>
        </p:nvSpPr>
        <p:spPr/>
        <p:txBody>
          <a:bodyPr/>
          <a:lstStyle/>
          <a:p>
            <a:fld id="{68A75C74-9854-4976-9313-93E7E98E3BFB}" type="slidenum">
              <a:rPr lang="en-GB" smtClean="0"/>
              <a:t>‹#›</a:t>
            </a:fld>
            <a:endParaRPr lang="en-GB"/>
          </a:p>
        </p:txBody>
      </p:sp>
    </p:spTree>
    <p:extLst>
      <p:ext uri="{BB962C8B-B14F-4D97-AF65-F5344CB8AC3E}">
        <p14:creationId xmlns:p14="http://schemas.microsoft.com/office/powerpoint/2010/main" val="170730760"/>
      </p:ext>
    </p:extLst>
  </p:cSld>
  <p:clrMapOvr>
    <a:masterClrMapping/>
  </p:clrMapOvr>
  <p:transition spd="slow" advTm="2000">
    <p:wip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F7E19A-1857-F5B5-9837-979B0F94CF6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F7E838C7-6670-C7E4-7F07-CCB43D38FCA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07680746-3224-09B6-CBBF-3106FC4889A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3E54C35-6B9A-7565-5BDC-915E9EB76156}"/>
              </a:ext>
            </a:extLst>
          </p:cNvPr>
          <p:cNvSpPr>
            <a:spLocks noGrp="1"/>
          </p:cNvSpPr>
          <p:nvPr>
            <p:ph type="dt" sz="half" idx="10"/>
          </p:nvPr>
        </p:nvSpPr>
        <p:spPr/>
        <p:txBody>
          <a:bodyPr/>
          <a:lstStyle/>
          <a:p>
            <a:fld id="{431BC5D6-7903-428A-A342-BA523AAF668F}" type="datetime2">
              <a:rPr lang="en-GB" smtClean="0"/>
              <a:t>Monday, 09 December 2024</a:t>
            </a:fld>
            <a:endParaRPr lang="en-GB"/>
          </a:p>
        </p:txBody>
      </p:sp>
      <p:sp>
        <p:nvSpPr>
          <p:cNvPr id="6" name="Footer Placeholder 5">
            <a:extLst>
              <a:ext uri="{FF2B5EF4-FFF2-40B4-BE49-F238E27FC236}">
                <a16:creationId xmlns:a16="http://schemas.microsoft.com/office/drawing/2014/main" id="{BF4CD360-A8F9-584D-234F-6AB1893C2A82}"/>
              </a:ext>
            </a:extLst>
          </p:cNvPr>
          <p:cNvSpPr>
            <a:spLocks noGrp="1"/>
          </p:cNvSpPr>
          <p:nvPr>
            <p:ph type="ftr" sz="quarter" idx="11"/>
          </p:nvPr>
        </p:nvSpPr>
        <p:spPr/>
        <p:txBody>
          <a:bodyPr/>
          <a:lstStyle/>
          <a:p>
            <a:r>
              <a:rPr lang="en-GB"/>
              <a:t>EDGE- Digital Skilld4 Students</a:t>
            </a:r>
          </a:p>
        </p:txBody>
      </p:sp>
      <p:sp>
        <p:nvSpPr>
          <p:cNvPr id="7" name="Slide Number Placeholder 6">
            <a:extLst>
              <a:ext uri="{FF2B5EF4-FFF2-40B4-BE49-F238E27FC236}">
                <a16:creationId xmlns:a16="http://schemas.microsoft.com/office/drawing/2014/main" id="{22ED52F6-723E-C41E-BA6A-03174F97E504}"/>
              </a:ext>
            </a:extLst>
          </p:cNvPr>
          <p:cNvSpPr>
            <a:spLocks noGrp="1"/>
          </p:cNvSpPr>
          <p:nvPr>
            <p:ph type="sldNum" sz="quarter" idx="12"/>
          </p:nvPr>
        </p:nvSpPr>
        <p:spPr/>
        <p:txBody>
          <a:bodyPr/>
          <a:lstStyle/>
          <a:p>
            <a:fld id="{68A75C74-9854-4976-9313-93E7E98E3BFB}" type="slidenum">
              <a:rPr lang="en-GB" smtClean="0"/>
              <a:t>‹#›</a:t>
            </a:fld>
            <a:endParaRPr lang="en-GB"/>
          </a:p>
        </p:txBody>
      </p:sp>
    </p:spTree>
    <p:extLst>
      <p:ext uri="{BB962C8B-B14F-4D97-AF65-F5344CB8AC3E}">
        <p14:creationId xmlns:p14="http://schemas.microsoft.com/office/powerpoint/2010/main" val="384779724"/>
      </p:ext>
    </p:extLst>
  </p:cSld>
  <p:clrMapOvr>
    <a:masterClrMapping/>
  </p:clrMapOvr>
  <p:transition spd="slow" advTm="2000">
    <p:wip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F0AA633-3A1D-3A47-6B40-E962AEF0757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BD958023-BA08-47F0-C260-D1A4B6A0B38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5DA2998-E1C8-1C1E-C938-B06E030B083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E0C8BC2-11EC-4912-8DBB-FD59DCD7BF6E}" type="datetime2">
              <a:rPr lang="en-GB" smtClean="0"/>
              <a:t>Monday, 09 December 2024</a:t>
            </a:fld>
            <a:endParaRPr lang="en-GB"/>
          </a:p>
        </p:txBody>
      </p:sp>
      <p:sp>
        <p:nvSpPr>
          <p:cNvPr id="5" name="Footer Placeholder 4">
            <a:extLst>
              <a:ext uri="{FF2B5EF4-FFF2-40B4-BE49-F238E27FC236}">
                <a16:creationId xmlns:a16="http://schemas.microsoft.com/office/drawing/2014/main" id="{6AD9284D-A235-1F10-B698-D3F74823BAD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GB"/>
              <a:t>EDGE- Digital Skilld4 Students</a:t>
            </a:r>
          </a:p>
        </p:txBody>
      </p:sp>
      <p:sp>
        <p:nvSpPr>
          <p:cNvPr id="6" name="Slide Number Placeholder 5">
            <a:extLst>
              <a:ext uri="{FF2B5EF4-FFF2-40B4-BE49-F238E27FC236}">
                <a16:creationId xmlns:a16="http://schemas.microsoft.com/office/drawing/2014/main" id="{4CF6E1D2-68D6-15CB-9777-2AD480C9D2A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8A75C74-9854-4976-9313-93E7E98E3BFB}" type="slidenum">
              <a:rPr lang="en-GB" smtClean="0"/>
              <a:t>‹#›</a:t>
            </a:fld>
            <a:endParaRPr lang="en-GB"/>
          </a:p>
        </p:txBody>
      </p:sp>
    </p:spTree>
    <p:extLst>
      <p:ext uri="{BB962C8B-B14F-4D97-AF65-F5344CB8AC3E}">
        <p14:creationId xmlns:p14="http://schemas.microsoft.com/office/powerpoint/2010/main" val="221023692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slow" advTm="2000">
    <p:wipe/>
  </p:transition>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image" Target="../media/image11.jpeg"/><Relationship Id="rId1" Type="http://schemas.openxmlformats.org/officeDocument/2006/relationships/slideLayout" Target="../slideLayouts/slideLayout5.xml"/><Relationship Id="rId4" Type="http://schemas.openxmlformats.org/officeDocument/2006/relationships/chart" Target="../charts/chart3.xml"/></Relationships>
</file>

<file path=ppt/slides/_rels/slide11.xml.rels><?xml version="1.0" encoding="UTF-8" standalone="yes"?>
<Relationships xmlns="http://schemas.openxmlformats.org/package/2006/relationships"><Relationship Id="rId3" Type="http://schemas.openxmlformats.org/officeDocument/2006/relationships/image" Target="../media/image13.jpeg"/><Relationship Id="rId7"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Layout" Target="../slideLayouts/slideLayout3.xml"/><Relationship Id="rId6" Type="http://schemas.openxmlformats.org/officeDocument/2006/relationships/image" Target="../media/image16.jpeg"/><Relationship Id="rId5" Type="http://schemas.openxmlformats.org/officeDocument/2006/relationships/image" Target="../media/image15.jpeg"/><Relationship Id="rId4" Type="http://schemas.openxmlformats.org/officeDocument/2006/relationships/image" Target="../media/image14.jpeg"/></Relationships>
</file>

<file path=ppt/slides/_rels/slide1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Layout" Target="../slideLayouts/slideLayout8.xml"/><Relationship Id="rId1" Type="http://schemas.openxmlformats.org/officeDocument/2006/relationships/video" Target="https://www.youtube.com/embed/Y07P55dKFSc?feature=oembed"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9000"/>
            <a:lum/>
          </a:blip>
          <a:srcRect/>
          <a:stretch>
            <a:fillRect l="3000" t="2000" r="1000" b="-3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B6FF92-0499-09B7-3AED-9D5AFC75E93D}"/>
              </a:ext>
            </a:extLst>
          </p:cNvPr>
          <p:cNvSpPr>
            <a:spLocks noGrp="1"/>
          </p:cNvSpPr>
          <p:nvPr>
            <p:ph type="title"/>
          </p:nvPr>
        </p:nvSpPr>
        <p:spPr>
          <a:xfrm>
            <a:off x="838199" y="499621"/>
            <a:ext cx="10690781" cy="1898077"/>
          </a:xfrm>
        </p:spPr>
        <p:txBody>
          <a:bodyPr>
            <a:normAutofit fontScale="90000"/>
          </a:bodyPr>
          <a:lstStyle/>
          <a:p>
            <a:pPr algn="ctr">
              <a:lnSpc>
                <a:spcPct val="100000"/>
              </a:lnSpc>
            </a:pPr>
            <a:r>
              <a:rPr lang="en-GB" sz="6000" b="1" i="0" dirty="0">
                <a:solidFill>
                  <a:srgbClr val="002060"/>
                </a:solidFill>
                <a:effectLst>
                  <a:outerShdw blurRad="38100" dist="38100" dir="2700000" algn="tl">
                    <a:srgbClr val="000000">
                      <a:alpha val="43137"/>
                    </a:srgbClr>
                  </a:outerShdw>
                </a:effectLst>
                <a:latin typeface="Imprint MT Shadow" panose="04020605060303030202" pitchFamily="82" charset="0"/>
                <a:cs typeface="Times New Roman" panose="02020603050405020304" pitchFamily="18" charset="0"/>
              </a:rPr>
              <a:t>Quota movement timeline: Unfolding events</a:t>
            </a:r>
            <a:r>
              <a:rPr lang="en-GB" b="1" i="0" dirty="0">
                <a:effectLst/>
                <a:latin typeface="Imprint MT Shadow" panose="04020605060303030202" pitchFamily="82" charset="0"/>
              </a:rPr>
              <a:t/>
            </a:r>
            <a:br>
              <a:rPr lang="en-GB" b="1" i="0" dirty="0">
                <a:effectLst/>
                <a:latin typeface="Imprint MT Shadow" panose="04020605060303030202" pitchFamily="82" charset="0"/>
              </a:rPr>
            </a:br>
            <a:endParaRPr lang="en-GB" dirty="0">
              <a:latin typeface="Imprint MT Shadow" panose="04020605060303030202" pitchFamily="82" charset="0"/>
            </a:endParaRPr>
          </a:p>
        </p:txBody>
      </p:sp>
      <p:sp>
        <p:nvSpPr>
          <p:cNvPr id="3" name="Content Placeholder 2">
            <a:extLst>
              <a:ext uri="{FF2B5EF4-FFF2-40B4-BE49-F238E27FC236}">
                <a16:creationId xmlns:a16="http://schemas.microsoft.com/office/drawing/2014/main" id="{0BB8570E-2797-A191-E746-6CAD3E6A6B2F}"/>
              </a:ext>
            </a:extLst>
          </p:cNvPr>
          <p:cNvSpPr>
            <a:spLocks noGrp="1"/>
          </p:cNvSpPr>
          <p:nvPr>
            <p:ph idx="1"/>
          </p:nvPr>
        </p:nvSpPr>
        <p:spPr>
          <a:xfrm>
            <a:off x="5073445" y="3429000"/>
            <a:ext cx="6407224" cy="2491083"/>
          </a:xfrm>
        </p:spPr>
        <p:txBody>
          <a:bodyPr>
            <a:normAutofit/>
          </a:bodyPr>
          <a:lstStyle/>
          <a:p>
            <a:pPr marL="0" indent="0" algn="r">
              <a:lnSpc>
                <a:spcPct val="100000"/>
              </a:lnSpc>
              <a:spcAft>
                <a:spcPts val="800"/>
              </a:spcAft>
              <a:buNone/>
            </a:pPr>
            <a:r>
              <a:rPr lang="en-GB" sz="3600" b="1" kern="100" dirty="0" smtClean="0">
                <a:solidFill>
                  <a:srgbClr val="002060"/>
                </a:solidFill>
                <a:latin typeface="Times New Roman" panose="02020603050405020304" pitchFamily="18" charset="0"/>
                <a:ea typeface="Calibri" panose="020F0502020204030204" pitchFamily="34" charset="0"/>
                <a:cs typeface="Times New Roman" panose="02020603050405020304" pitchFamily="18" charset="0"/>
              </a:rPr>
              <a:t>Saifullah Khaled</a:t>
            </a:r>
            <a:endParaRPr lang="en-GB" sz="3600" kern="100" dirty="0">
              <a:solidFill>
                <a:srgbClr val="002060"/>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indent="0" algn="r">
              <a:lnSpc>
                <a:spcPct val="100000"/>
              </a:lnSpc>
              <a:spcAft>
                <a:spcPts val="800"/>
              </a:spcAft>
              <a:buNone/>
            </a:pPr>
            <a:r>
              <a:rPr lang="en-GB" sz="2000" b="1" kern="100" dirty="0">
                <a:effectLst/>
                <a:latin typeface="Times New Roman" panose="02020603050405020304" pitchFamily="18" charset="0"/>
                <a:ea typeface="Calibri" panose="020F0502020204030204" pitchFamily="34" charset="0"/>
                <a:cs typeface="Times New Roman" panose="02020603050405020304" pitchFamily="18" charset="0"/>
              </a:rPr>
              <a:t>Department of </a:t>
            </a:r>
            <a:r>
              <a:rPr lang="en-GB" sz="2000" b="1" kern="100" dirty="0" smtClean="0">
                <a:latin typeface="Times New Roman" panose="02020603050405020304" pitchFamily="18" charset="0"/>
                <a:ea typeface="Calibri" panose="020F0502020204030204" pitchFamily="34" charset="0"/>
                <a:cs typeface="Times New Roman" panose="02020603050405020304" pitchFamily="18" charset="0"/>
              </a:rPr>
              <a:t>Bangla</a:t>
            </a:r>
            <a:r>
              <a:rPr lang="en-GB" sz="2000" b="1" kern="100" dirty="0" smtClean="0">
                <a:effectLst/>
                <a:latin typeface="Times New Roman" panose="02020603050405020304" pitchFamily="18" charset="0"/>
                <a:ea typeface="Calibri" panose="020F0502020204030204" pitchFamily="34" charset="0"/>
                <a:cs typeface="Times New Roman" panose="02020603050405020304" pitchFamily="18" charset="0"/>
              </a:rPr>
              <a:t>, </a:t>
            </a:r>
            <a:r>
              <a:rPr lang="en-GB" sz="2000" b="1" kern="100" dirty="0">
                <a:effectLst/>
                <a:latin typeface="Times New Roman" panose="02020603050405020304" pitchFamily="18" charset="0"/>
                <a:ea typeface="Calibri" panose="020F0502020204030204" pitchFamily="34" charset="0"/>
                <a:cs typeface="Times New Roman" panose="02020603050405020304" pitchFamily="18" charset="0"/>
              </a:rPr>
              <a:t>University of </a:t>
            </a:r>
            <a:r>
              <a:rPr lang="en-GB" sz="2000" b="1" kern="100" dirty="0" smtClean="0">
                <a:effectLst/>
                <a:latin typeface="Times New Roman" panose="02020603050405020304" pitchFamily="18" charset="0"/>
                <a:ea typeface="Calibri" panose="020F0502020204030204" pitchFamily="34" charset="0"/>
                <a:cs typeface="Times New Roman" panose="02020603050405020304" pitchFamily="18" charset="0"/>
              </a:rPr>
              <a:t>Barishal</a:t>
            </a:r>
          </a:p>
          <a:p>
            <a:pPr marL="0" indent="0" algn="r">
              <a:lnSpc>
                <a:spcPct val="100000"/>
              </a:lnSpc>
              <a:spcAft>
                <a:spcPts val="800"/>
              </a:spcAft>
              <a:buNone/>
            </a:pPr>
            <a:r>
              <a:rPr lang="en-GB" sz="2000" b="1" kern="100" dirty="0" smtClean="0">
                <a:effectLst/>
                <a:latin typeface="Times New Roman" panose="02020603050405020304" pitchFamily="18" charset="0"/>
                <a:ea typeface="Calibri" panose="020F0502020204030204" pitchFamily="34" charset="0"/>
                <a:cs typeface="Times New Roman" panose="02020603050405020304" pitchFamily="18" charset="0"/>
              </a:rPr>
              <a:t>EDGE- </a:t>
            </a:r>
            <a:r>
              <a:rPr lang="en-GB" sz="2000" b="1" kern="100" dirty="0">
                <a:effectLst/>
                <a:latin typeface="Times New Roman" panose="02020603050405020304" pitchFamily="18" charset="0"/>
                <a:ea typeface="Calibri" panose="020F0502020204030204" pitchFamily="34" charset="0"/>
                <a:cs typeface="Times New Roman" panose="02020603050405020304" pitchFamily="18" charset="0"/>
              </a:rPr>
              <a:t>Digital Skills for Students</a:t>
            </a:r>
          </a:p>
          <a:p>
            <a:pPr marL="0" indent="0" algn="r">
              <a:lnSpc>
                <a:spcPct val="100000"/>
              </a:lnSpc>
              <a:spcAft>
                <a:spcPts val="800"/>
              </a:spcAft>
              <a:buNone/>
            </a:pPr>
            <a:r>
              <a:rPr lang="en-GB" sz="2000" b="1" kern="100" dirty="0">
                <a:effectLst/>
                <a:latin typeface="Times New Roman" panose="02020603050405020304" pitchFamily="18" charset="0"/>
                <a:ea typeface="Calibri" panose="020F0502020204030204" pitchFamily="34" charset="0"/>
                <a:cs typeface="Times New Roman" panose="02020603050405020304" pitchFamily="18" charset="0"/>
              </a:rPr>
              <a:t>Roll No</a:t>
            </a:r>
            <a:r>
              <a:rPr lang="en-GB" sz="2000" b="1" kern="100" dirty="0" smtClean="0">
                <a:effectLst/>
                <a:latin typeface="Times New Roman" panose="02020603050405020304" pitchFamily="18" charset="0"/>
                <a:ea typeface="Calibri" panose="020F0502020204030204" pitchFamily="34" charset="0"/>
                <a:cs typeface="Times New Roman" panose="02020603050405020304" pitchFamily="18" charset="0"/>
              </a:rPr>
              <a:t>: 01-055-20</a:t>
            </a:r>
            <a:endParaRPr lang="en-GB" sz="2000" b="1" kern="1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Date Placeholder 3">
            <a:extLst>
              <a:ext uri="{FF2B5EF4-FFF2-40B4-BE49-F238E27FC236}">
                <a16:creationId xmlns:a16="http://schemas.microsoft.com/office/drawing/2014/main" id="{32E7235D-5036-2295-5CB7-85D38E9D0677}"/>
              </a:ext>
            </a:extLst>
          </p:cNvPr>
          <p:cNvSpPr>
            <a:spLocks noGrp="1"/>
          </p:cNvSpPr>
          <p:nvPr>
            <p:ph type="dt" sz="half" idx="10"/>
          </p:nvPr>
        </p:nvSpPr>
        <p:spPr/>
        <p:txBody>
          <a:bodyPr/>
          <a:lstStyle/>
          <a:p>
            <a:fld id="{741144FE-89BA-4142-AD74-3158BAE161F0}" type="datetime2">
              <a:rPr lang="en-GB" smtClean="0"/>
              <a:t>Monday, 09 December 2024</a:t>
            </a:fld>
            <a:endParaRPr lang="en-GB"/>
          </a:p>
        </p:txBody>
      </p:sp>
      <p:sp>
        <p:nvSpPr>
          <p:cNvPr id="6" name="Slide Number Placeholder 5">
            <a:extLst>
              <a:ext uri="{FF2B5EF4-FFF2-40B4-BE49-F238E27FC236}">
                <a16:creationId xmlns:a16="http://schemas.microsoft.com/office/drawing/2014/main" id="{39B49CA9-A809-3A5A-1A13-09AF7860560D}"/>
              </a:ext>
            </a:extLst>
          </p:cNvPr>
          <p:cNvSpPr>
            <a:spLocks noGrp="1"/>
          </p:cNvSpPr>
          <p:nvPr>
            <p:ph type="sldNum" sz="quarter" idx="12"/>
          </p:nvPr>
        </p:nvSpPr>
        <p:spPr/>
        <p:txBody>
          <a:bodyPr/>
          <a:lstStyle/>
          <a:p>
            <a:fld id="{68A75C74-9854-4976-9313-93E7E98E3BFB}" type="slidenum">
              <a:rPr lang="en-GB" smtClean="0"/>
              <a:t>1</a:t>
            </a:fld>
            <a:endParaRPr lang="en-GB" dirty="0"/>
          </a:p>
        </p:txBody>
      </p:sp>
      <p:sp>
        <p:nvSpPr>
          <p:cNvPr id="8" name="Horizontal Scroll 7"/>
          <p:cNvSpPr/>
          <p:nvPr/>
        </p:nvSpPr>
        <p:spPr>
          <a:xfrm>
            <a:off x="838199" y="3259394"/>
            <a:ext cx="4456472" cy="3333135"/>
          </a:xfrm>
          <a:prstGeom prst="horizontalScroll">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800" b="1" dirty="0">
                <a:latin typeface="Times New Roman" panose="02020603050405020304" pitchFamily="18" charset="0"/>
                <a:cs typeface="Times New Roman" panose="02020603050405020304" pitchFamily="18" charset="0"/>
              </a:rPr>
              <a:t>Md Mahbub E </a:t>
            </a:r>
            <a:r>
              <a:rPr lang="en-US" sz="2800" b="1" dirty="0" smtClean="0">
                <a:latin typeface="Times New Roman" panose="02020603050405020304" pitchFamily="18" charset="0"/>
                <a:cs typeface="Times New Roman" panose="02020603050405020304" pitchFamily="18" charset="0"/>
              </a:rPr>
              <a:t>Noor</a:t>
            </a:r>
          </a:p>
          <a:p>
            <a:pPr algn="ctr"/>
            <a:r>
              <a:rPr lang="en-US" sz="2000" b="1" dirty="0" smtClean="0">
                <a:latin typeface="Times New Roman" panose="02020603050405020304" pitchFamily="18" charset="0"/>
                <a:cs typeface="Times New Roman" panose="02020603050405020304" pitchFamily="18" charset="0"/>
              </a:rPr>
              <a:t>Lecturer</a:t>
            </a:r>
          </a:p>
          <a:p>
            <a:pPr algn="ctr"/>
            <a:r>
              <a:rPr lang="en-US" sz="2000" b="1" dirty="0" smtClean="0">
                <a:latin typeface="Times New Roman" panose="02020603050405020304" pitchFamily="18" charset="0"/>
                <a:cs typeface="Times New Roman" panose="02020603050405020304" pitchFamily="18" charset="0"/>
              </a:rPr>
              <a:t>Dept</a:t>
            </a:r>
            <a:r>
              <a:rPr lang="en-US" sz="2000" b="1" dirty="0">
                <a:latin typeface="Times New Roman" panose="02020603050405020304" pitchFamily="18" charset="0"/>
                <a:cs typeface="Times New Roman" panose="02020603050405020304" pitchFamily="18" charset="0"/>
              </a:rPr>
              <a:t>. of Computer Science &amp; Engineering</a:t>
            </a:r>
          </a:p>
        </p:txBody>
      </p:sp>
    </p:spTree>
    <p:extLst>
      <p:ext uri="{BB962C8B-B14F-4D97-AF65-F5344CB8AC3E}">
        <p14:creationId xmlns:p14="http://schemas.microsoft.com/office/powerpoint/2010/main" val="30461017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7750" advTm="3000">
        <p15:prstTrans prst="curtains"/>
      </p:transition>
    </mc:Choice>
    <mc:Fallback xmlns="">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par>
                                <p:cTn id="8" presetID="6" presetClass="entr" presetSubtype="16"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circle(in)">
                                      <p:cBhvr>
                                        <p:cTn id="10" dur="2000"/>
                                        <p:tgtEl>
                                          <p:spTgt spid="3">
                                            <p:txEl>
                                              <p:pRg st="1" end="1"/>
                                            </p:txEl>
                                          </p:spTgt>
                                        </p:tgtEl>
                                      </p:cBhvr>
                                    </p:animEffect>
                                  </p:childTnLst>
                                </p:cTn>
                              </p:par>
                              <p:par>
                                <p:cTn id="11" presetID="6" presetClass="entr" presetSubtype="16"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circle(in)">
                                      <p:cBhvr>
                                        <p:cTn id="13" dur="2000"/>
                                        <p:tgtEl>
                                          <p:spTgt spid="3">
                                            <p:txEl>
                                              <p:pRg st="2" end="2"/>
                                            </p:txEl>
                                          </p:spTgt>
                                        </p:tgtEl>
                                      </p:cBhvr>
                                    </p:animEffect>
                                  </p:childTnLst>
                                </p:cTn>
                              </p:par>
                              <p:par>
                                <p:cTn id="14" presetID="6" presetClass="entr" presetSubtype="16" fill="hold" nodeType="withEffect">
                                  <p:stCondLst>
                                    <p:cond delay="0"/>
                                  </p:stCondLst>
                                  <p:childTnLst>
                                    <p:set>
                                      <p:cBhvr>
                                        <p:cTn id="15" dur="1" fill="hold">
                                          <p:stCondLst>
                                            <p:cond delay="0"/>
                                          </p:stCondLst>
                                        </p:cTn>
                                        <p:tgtEl>
                                          <p:spTgt spid="3">
                                            <p:txEl>
                                              <p:pRg st="0" end="0"/>
                                            </p:txEl>
                                          </p:spTgt>
                                        </p:tgtEl>
                                        <p:attrNameLst>
                                          <p:attrName>style.visibility</p:attrName>
                                        </p:attrNameLst>
                                      </p:cBhvr>
                                      <p:to>
                                        <p:strVal val="visible"/>
                                      </p:to>
                                    </p:set>
                                    <p:animEffect transition="in" filter="circle(in)">
                                      <p:cBhvr>
                                        <p:cTn id="16" dur="2000"/>
                                        <p:tgtEl>
                                          <p:spTgt spid="3">
                                            <p:txEl>
                                              <p:pRg st="0" end="0"/>
                                            </p:txEl>
                                          </p:spTgt>
                                        </p:tgtEl>
                                      </p:cBhvr>
                                    </p:animEffect>
                                  </p:childTnLst>
                                </p:cTn>
                              </p:par>
                              <p:par>
                                <p:cTn id="17" presetID="6" presetClass="entr" presetSubtype="16" fill="hold"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circle(in)">
                                      <p:cBhvr>
                                        <p:cTn id="19" dur="20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9000"/>
            <a:lum/>
          </a:blip>
          <a:srcRect/>
          <a:stretch>
            <a:fillRect t="-19000" r="-2000" b="-3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790125-F506-188E-6BEE-4697F03B2042}"/>
              </a:ext>
            </a:extLst>
          </p:cNvPr>
          <p:cNvSpPr>
            <a:spLocks noGrp="1"/>
          </p:cNvSpPr>
          <p:nvPr>
            <p:ph type="title"/>
          </p:nvPr>
        </p:nvSpPr>
        <p:spPr/>
        <p:txBody>
          <a:bodyPr/>
          <a:lstStyle/>
          <a:p>
            <a:r>
              <a:rPr lang="en-GB" b="1" dirty="0">
                <a:solidFill>
                  <a:schemeClr val="accent5">
                    <a:lumMod val="50000"/>
                  </a:schemeClr>
                </a:solidFill>
              </a:rPr>
              <a:t>Quota System Before and After 5 August in Bangladesh</a:t>
            </a:r>
          </a:p>
        </p:txBody>
      </p:sp>
      <p:sp>
        <p:nvSpPr>
          <p:cNvPr id="3" name="Text Placeholder 2">
            <a:extLst>
              <a:ext uri="{FF2B5EF4-FFF2-40B4-BE49-F238E27FC236}">
                <a16:creationId xmlns:a16="http://schemas.microsoft.com/office/drawing/2014/main" id="{44504614-7A4C-7F91-A0FD-1EB701ACD29A}"/>
              </a:ext>
            </a:extLst>
          </p:cNvPr>
          <p:cNvSpPr>
            <a:spLocks noGrp="1"/>
          </p:cNvSpPr>
          <p:nvPr>
            <p:ph type="body" idx="1"/>
          </p:nvPr>
        </p:nvSpPr>
        <p:spPr>
          <a:xfrm>
            <a:off x="839788" y="1690688"/>
            <a:ext cx="5157787" cy="929965"/>
          </a:xfrm>
        </p:spPr>
        <p:txBody>
          <a:bodyPr>
            <a:normAutofit fontScale="85000" lnSpcReduction="20000"/>
          </a:bodyPr>
          <a:lstStyle/>
          <a:p>
            <a:pPr algn="just"/>
            <a:r>
              <a:rPr lang="en-GB" sz="2500" b="0" dirty="0"/>
              <a:t>Before 5 August 2018:</a:t>
            </a:r>
          </a:p>
          <a:p>
            <a:pPr algn="just"/>
            <a:r>
              <a:rPr lang="en-GB" sz="2500" b="0" dirty="0"/>
              <a:t>Structure: The quota system reserved 56% of government jobs for specific groups:</a:t>
            </a:r>
          </a:p>
        </p:txBody>
      </p:sp>
      <p:sp>
        <p:nvSpPr>
          <p:cNvPr id="5" name="Text Placeholder 4">
            <a:extLst>
              <a:ext uri="{FF2B5EF4-FFF2-40B4-BE49-F238E27FC236}">
                <a16:creationId xmlns:a16="http://schemas.microsoft.com/office/drawing/2014/main" id="{F0443683-EB0F-D761-11CD-AE52538FE844}"/>
              </a:ext>
            </a:extLst>
          </p:cNvPr>
          <p:cNvSpPr>
            <a:spLocks noGrp="1"/>
          </p:cNvSpPr>
          <p:nvPr>
            <p:ph type="body" sz="quarter" idx="3"/>
          </p:nvPr>
        </p:nvSpPr>
        <p:spPr/>
        <p:txBody>
          <a:bodyPr>
            <a:normAutofit fontScale="92500" lnSpcReduction="20000"/>
          </a:bodyPr>
          <a:lstStyle/>
          <a:p>
            <a:r>
              <a:rPr lang="en-GB" b="0" i="0" dirty="0">
                <a:solidFill>
                  <a:srgbClr val="1F1F1F"/>
                </a:solidFill>
                <a:effectLst/>
                <a:latin typeface="Google Sans"/>
              </a:rPr>
              <a:t>On 21 July 2024, Supreme Court of Bangladesh increased recruitment to government jobs based </a:t>
            </a:r>
            <a:endParaRPr lang="en-GB" dirty="0"/>
          </a:p>
        </p:txBody>
      </p:sp>
      <p:graphicFrame>
        <p:nvGraphicFramePr>
          <p:cNvPr id="22" name="Content Placeholder 21">
            <a:extLst>
              <a:ext uri="{FF2B5EF4-FFF2-40B4-BE49-F238E27FC236}">
                <a16:creationId xmlns:a16="http://schemas.microsoft.com/office/drawing/2014/main" id="{31C364B9-2912-F7C3-8EC8-5CCB4D96723B}"/>
              </a:ext>
            </a:extLst>
          </p:cNvPr>
          <p:cNvGraphicFramePr>
            <a:graphicFrameLocks noGrp="1"/>
          </p:cNvGraphicFramePr>
          <p:nvPr>
            <p:ph sz="quarter" idx="4"/>
            <p:extLst>
              <p:ext uri="{D42A27DB-BD31-4B8C-83A1-F6EECF244321}">
                <p14:modId xmlns:p14="http://schemas.microsoft.com/office/powerpoint/2010/main" val="3710647276"/>
              </p:ext>
            </p:extLst>
          </p:nvPr>
        </p:nvGraphicFramePr>
        <p:xfrm>
          <a:off x="6172200" y="2505075"/>
          <a:ext cx="5183188" cy="3684588"/>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9" name="Content Placeholder 18">
            <a:extLst>
              <a:ext uri="{FF2B5EF4-FFF2-40B4-BE49-F238E27FC236}">
                <a16:creationId xmlns:a16="http://schemas.microsoft.com/office/drawing/2014/main" id="{EAB05B8C-16FB-2AB5-0AD2-41EA0D682273}"/>
              </a:ext>
            </a:extLst>
          </p:cNvPr>
          <p:cNvGraphicFramePr>
            <a:graphicFrameLocks noGrp="1"/>
          </p:cNvGraphicFramePr>
          <p:nvPr>
            <p:ph sz="half" idx="2"/>
            <p:extLst>
              <p:ext uri="{D42A27DB-BD31-4B8C-83A1-F6EECF244321}">
                <p14:modId xmlns:p14="http://schemas.microsoft.com/office/powerpoint/2010/main" val="3077329432"/>
              </p:ext>
            </p:extLst>
          </p:nvPr>
        </p:nvGraphicFramePr>
        <p:xfrm>
          <a:off x="839788" y="2505075"/>
          <a:ext cx="5157787" cy="3684588"/>
        </p:xfrm>
        <a:graphic>
          <a:graphicData uri="http://schemas.openxmlformats.org/drawingml/2006/chart">
            <c:chart xmlns:c="http://schemas.openxmlformats.org/drawingml/2006/chart" xmlns:r="http://schemas.openxmlformats.org/officeDocument/2006/relationships" r:id="rId4"/>
          </a:graphicData>
        </a:graphic>
      </p:graphicFrame>
      <p:sp>
        <p:nvSpPr>
          <p:cNvPr id="23" name="Date Placeholder 22">
            <a:extLst>
              <a:ext uri="{FF2B5EF4-FFF2-40B4-BE49-F238E27FC236}">
                <a16:creationId xmlns:a16="http://schemas.microsoft.com/office/drawing/2014/main" id="{567E9C8C-D8DC-4F54-C9AA-A81BF3C60761}"/>
              </a:ext>
            </a:extLst>
          </p:cNvPr>
          <p:cNvSpPr>
            <a:spLocks noGrp="1"/>
          </p:cNvSpPr>
          <p:nvPr>
            <p:ph type="dt" sz="half" idx="10"/>
          </p:nvPr>
        </p:nvSpPr>
        <p:spPr/>
        <p:txBody>
          <a:bodyPr/>
          <a:lstStyle/>
          <a:p>
            <a:fld id="{CEF6E472-09E9-4A7A-8A9B-6F3424ED9CA6}" type="datetime2">
              <a:rPr lang="en-GB" smtClean="0"/>
              <a:t>Monday, 09 December 2024</a:t>
            </a:fld>
            <a:endParaRPr lang="en-GB"/>
          </a:p>
        </p:txBody>
      </p:sp>
      <p:sp>
        <p:nvSpPr>
          <p:cNvPr id="24" name="Footer Placeholder 23">
            <a:extLst>
              <a:ext uri="{FF2B5EF4-FFF2-40B4-BE49-F238E27FC236}">
                <a16:creationId xmlns:a16="http://schemas.microsoft.com/office/drawing/2014/main" id="{B17C9C14-6C23-AEFA-E59B-3907E5E8178C}"/>
              </a:ext>
            </a:extLst>
          </p:cNvPr>
          <p:cNvSpPr>
            <a:spLocks noGrp="1"/>
          </p:cNvSpPr>
          <p:nvPr>
            <p:ph type="ftr" sz="quarter" idx="11"/>
          </p:nvPr>
        </p:nvSpPr>
        <p:spPr/>
        <p:txBody>
          <a:bodyPr/>
          <a:lstStyle/>
          <a:p>
            <a:r>
              <a:rPr lang="en-GB"/>
              <a:t>EDGE- Digital Skilld4 Students</a:t>
            </a:r>
          </a:p>
        </p:txBody>
      </p:sp>
      <p:sp>
        <p:nvSpPr>
          <p:cNvPr id="25" name="Slide Number Placeholder 24">
            <a:extLst>
              <a:ext uri="{FF2B5EF4-FFF2-40B4-BE49-F238E27FC236}">
                <a16:creationId xmlns:a16="http://schemas.microsoft.com/office/drawing/2014/main" id="{9D878B09-554F-704B-5DAD-B159CA842103}"/>
              </a:ext>
            </a:extLst>
          </p:cNvPr>
          <p:cNvSpPr>
            <a:spLocks noGrp="1"/>
          </p:cNvSpPr>
          <p:nvPr>
            <p:ph type="sldNum" sz="quarter" idx="12"/>
          </p:nvPr>
        </p:nvSpPr>
        <p:spPr/>
        <p:txBody>
          <a:bodyPr/>
          <a:lstStyle/>
          <a:p>
            <a:fld id="{68A75C74-9854-4976-9313-93E7E98E3BFB}" type="slidenum">
              <a:rPr lang="en-GB" smtClean="0"/>
              <a:t>10</a:t>
            </a:fld>
            <a:endParaRPr lang="en-GB"/>
          </a:p>
        </p:txBody>
      </p:sp>
    </p:spTree>
    <p:extLst>
      <p:ext uri="{BB962C8B-B14F-4D97-AF65-F5344CB8AC3E}">
        <p14:creationId xmlns:p14="http://schemas.microsoft.com/office/powerpoint/2010/main" val="1634782024"/>
      </p:ext>
    </p:extLst>
  </p:cSld>
  <p:clrMapOvr>
    <a:masterClrMapping/>
  </p:clrMapOvr>
  <mc:AlternateContent xmlns:mc="http://schemas.openxmlformats.org/markup-compatibility/2006" xmlns:p14="http://schemas.microsoft.com/office/powerpoint/2010/main">
    <mc:Choice Requires="p14">
      <p:transition spd="slow" p14:dur="800" advTm="2000">
        <p:circle/>
      </p:transition>
    </mc:Choice>
    <mc:Fallback xmlns="">
      <p:transition spd="slow" advTm="2000">
        <p:circl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08B6FB9-ABA0-06B3-DC84-8D187467440F}"/>
              </a:ext>
            </a:extLst>
          </p:cNvPr>
          <p:cNvSpPr>
            <a:spLocks noGrp="1"/>
          </p:cNvSpPr>
          <p:nvPr>
            <p:ph type="dt" sz="half" idx="10"/>
          </p:nvPr>
        </p:nvSpPr>
        <p:spPr/>
        <p:txBody>
          <a:bodyPr/>
          <a:lstStyle/>
          <a:p>
            <a:fld id="{762459EC-9C2F-46E4-B6CB-98AEF737AA5A}" type="datetime2">
              <a:rPr lang="en-GB" smtClean="0"/>
              <a:t>Monday, 09 December 2024</a:t>
            </a:fld>
            <a:endParaRPr lang="en-GB" dirty="0"/>
          </a:p>
        </p:txBody>
      </p:sp>
      <p:sp>
        <p:nvSpPr>
          <p:cNvPr id="5" name="Footer Placeholder 4">
            <a:extLst>
              <a:ext uri="{FF2B5EF4-FFF2-40B4-BE49-F238E27FC236}">
                <a16:creationId xmlns:a16="http://schemas.microsoft.com/office/drawing/2014/main" id="{A955D3AB-43EC-06B3-3E8B-3C4D01276EAC}"/>
              </a:ext>
            </a:extLst>
          </p:cNvPr>
          <p:cNvSpPr>
            <a:spLocks noGrp="1"/>
          </p:cNvSpPr>
          <p:nvPr>
            <p:ph type="ftr" sz="quarter" idx="11"/>
          </p:nvPr>
        </p:nvSpPr>
        <p:spPr/>
        <p:txBody>
          <a:bodyPr/>
          <a:lstStyle/>
          <a:p>
            <a:r>
              <a:rPr lang="en-GB"/>
              <a:t>EDGE- Digital Skilld4 Students</a:t>
            </a:r>
          </a:p>
        </p:txBody>
      </p:sp>
      <p:sp>
        <p:nvSpPr>
          <p:cNvPr id="6" name="Slide Number Placeholder 5">
            <a:extLst>
              <a:ext uri="{FF2B5EF4-FFF2-40B4-BE49-F238E27FC236}">
                <a16:creationId xmlns:a16="http://schemas.microsoft.com/office/drawing/2014/main" id="{9BCAC2B5-DD9C-1FDF-9BCA-B2B5BF0D2AB9}"/>
              </a:ext>
            </a:extLst>
          </p:cNvPr>
          <p:cNvSpPr>
            <a:spLocks noGrp="1"/>
          </p:cNvSpPr>
          <p:nvPr>
            <p:ph type="sldNum" sz="quarter" idx="12"/>
          </p:nvPr>
        </p:nvSpPr>
        <p:spPr/>
        <p:txBody>
          <a:bodyPr/>
          <a:lstStyle/>
          <a:p>
            <a:fld id="{68A75C74-9854-4976-9313-93E7E98E3BFB}" type="slidenum">
              <a:rPr lang="en-GB" smtClean="0"/>
              <a:t>11</a:t>
            </a:fld>
            <a:endParaRPr lang="en-GB"/>
          </a:p>
        </p:txBody>
      </p:sp>
      <p:pic>
        <p:nvPicPr>
          <p:cNvPr id="8" name="Picture 7">
            <a:extLst>
              <a:ext uri="{FF2B5EF4-FFF2-40B4-BE49-F238E27FC236}">
                <a16:creationId xmlns:a16="http://schemas.microsoft.com/office/drawing/2014/main" id="{4B7A72BD-E060-312A-931C-BE40A0FF61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98878" y="3593044"/>
            <a:ext cx="4963601" cy="3257865"/>
          </a:xfrm>
          <a:prstGeom prst="rect">
            <a:avLst/>
          </a:prstGeom>
        </p:spPr>
      </p:pic>
      <p:pic>
        <p:nvPicPr>
          <p:cNvPr id="10" name="Picture 9">
            <a:extLst>
              <a:ext uri="{FF2B5EF4-FFF2-40B4-BE49-F238E27FC236}">
                <a16:creationId xmlns:a16="http://schemas.microsoft.com/office/drawing/2014/main" id="{9C1DAFCA-E0FA-6594-F7B9-485E8E4177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909" y="3593044"/>
            <a:ext cx="3366969" cy="3264956"/>
          </a:xfrm>
          <a:prstGeom prst="rect">
            <a:avLst/>
          </a:prstGeom>
        </p:spPr>
      </p:pic>
      <p:pic>
        <p:nvPicPr>
          <p:cNvPr id="12" name="Picture 11">
            <a:extLst>
              <a:ext uri="{FF2B5EF4-FFF2-40B4-BE49-F238E27FC236}">
                <a16:creationId xmlns:a16="http://schemas.microsoft.com/office/drawing/2014/main" id="{684113DB-B9DA-E5EE-F097-7B5D00D5007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79303" y="3487739"/>
            <a:ext cx="3912697" cy="3370262"/>
          </a:xfrm>
          <a:prstGeom prst="rect">
            <a:avLst/>
          </a:prstGeom>
        </p:spPr>
      </p:pic>
      <p:pic>
        <p:nvPicPr>
          <p:cNvPr id="14" name="Picture 13">
            <a:extLst>
              <a:ext uri="{FF2B5EF4-FFF2-40B4-BE49-F238E27FC236}">
                <a16:creationId xmlns:a16="http://schemas.microsoft.com/office/drawing/2014/main" id="{F518B542-70A5-6E75-1F44-BCB09680361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27962" y="28390"/>
            <a:ext cx="4452976" cy="3482632"/>
          </a:xfrm>
          <a:prstGeom prst="rect">
            <a:avLst/>
          </a:prstGeom>
        </p:spPr>
      </p:pic>
      <p:pic>
        <p:nvPicPr>
          <p:cNvPr id="16" name="Picture 15">
            <a:extLst>
              <a:ext uri="{FF2B5EF4-FFF2-40B4-BE49-F238E27FC236}">
                <a16:creationId xmlns:a16="http://schemas.microsoft.com/office/drawing/2014/main" id="{97372B82-C360-D64F-2406-8E210EF12A5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7090"/>
            <a:ext cx="4227962" cy="3585953"/>
          </a:xfrm>
          <a:prstGeom prst="rect">
            <a:avLst/>
          </a:prstGeom>
        </p:spPr>
      </p:pic>
      <p:pic>
        <p:nvPicPr>
          <p:cNvPr id="18" name="Picture 17">
            <a:extLst>
              <a:ext uri="{FF2B5EF4-FFF2-40B4-BE49-F238E27FC236}">
                <a16:creationId xmlns:a16="http://schemas.microsoft.com/office/drawing/2014/main" id="{C00BDF9B-AC90-F997-6F93-ABBF1C47E21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362479" y="23284"/>
            <a:ext cx="3933003" cy="3487738"/>
          </a:xfrm>
          <a:prstGeom prst="rect">
            <a:avLst/>
          </a:prstGeom>
        </p:spPr>
      </p:pic>
      <p:sp>
        <p:nvSpPr>
          <p:cNvPr id="21" name="TextBox 20">
            <a:extLst>
              <a:ext uri="{FF2B5EF4-FFF2-40B4-BE49-F238E27FC236}">
                <a16:creationId xmlns:a16="http://schemas.microsoft.com/office/drawing/2014/main" id="{9DF286D1-884F-AA3C-3A5D-9949904549AD}"/>
              </a:ext>
            </a:extLst>
          </p:cNvPr>
          <p:cNvSpPr txBox="1"/>
          <p:nvPr/>
        </p:nvSpPr>
        <p:spPr>
          <a:xfrm>
            <a:off x="2145323" y="1679162"/>
            <a:ext cx="8557846" cy="3416320"/>
          </a:xfrm>
          <a:prstGeom prst="rect">
            <a:avLst/>
          </a:prstGeom>
          <a:noFill/>
        </p:spPr>
        <p:txBody>
          <a:bodyPr wrap="square" rtlCol="0">
            <a:spAutoFit/>
          </a:bodyPr>
          <a:lstStyle/>
          <a:p>
            <a:r>
              <a:rPr lang="en-GB" sz="7200" dirty="0">
                <a:solidFill>
                  <a:srgbClr val="FFFF00"/>
                </a:solidFill>
                <a:latin typeface="Algerian" panose="04020705040A02060702" pitchFamily="82" charset="0"/>
              </a:rPr>
              <a:t>Quota movement in Barishal University</a:t>
            </a:r>
          </a:p>
        </p:txBody>
      </p:sp>
    </p:spTree>
    <p:extLst>
      <p:ext uri="{BB962C8B-B14F-4D97-AF65-F5344CB8AC3E}">
        <p14:creationId xmlns:p14="http://schemas.microsoft.com/office/powerpoint/2010/main" val="296862813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2000">
        <p15:prstTrans prst="peelOff"/>
      </p:transition>
    </mc:Choice>
    <mc:Fallback xmlns="">
      <p:transition spd="slow" advTm="200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BE805786-6268-6C29-13A0-C0C4AC66654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688123"/>
            <a:ext cx="12192000" cy="5169877"/>
          </a:xfrm>
        </p:spPr>
      </p:pic>
      <p:sp>
        <p:nvSpPr>
          <p:cNvPr id="4" name="Date Placeholder 3">
            <a:extLst>
              <a:ext uri="{FF2B5EF4-FFF2-40B4-BE49-F238E27FC236}">
                <a16:creationId xmlns:a16="http://schemas.microsoft.com/office/drawing/2014/main" id="{05E27527-1A7A-E440-EBC2-D1198C4428E0}"/>
              </a:ext>
            </a:extLst>
          </p:cNvPr>
          <p:cNvSpPr>
            <a:spLocks noGrp="1"/>
          </p:cNvSpPr>
          <p:nvPr>
            <p:ph type="dt" sz="half" idx="10"/>
          </p:nvPr>
        </p:nvSpPr>
        <p:spPr/>
        <p:txBody>
          <a:bodyPr/>
          <a:lstStyle/>
          <a:p>
            <a:fld id="{A39A8DC2-38CD-4665-84C1-40AB05DDB869}" type="datetime2">
              <a:rPr lang="en-GB" smtClean="0"/>
              <a:t>Monday, 09 December 2024</a:t>
            </a:fld>
            <a:endParaRPr lang="en-GB"/>
          </a:p>
        </p:txBody>
      </p:sp>
      <p:sp>
        <p:nvSpPr>
          <p:cNvPr id="5" name="Footer Placeholder 4">
            <a:extLst>
              <a:ext uri="{FF2B5EF4-FFF2-40B4-BE49-F238E27FC236}">
                <a16:creationId xmlns:a16="http://schemas.microsoft.com/office/drawing/2014/main" id="{C38E402F-841D-DC99-1B2E-66C174F7E333}"/>
              </a:ext>
            </a:extLst>
          </p:cNvPr>
          <p:cNvSpPr>
            <a:spLocks noGrp="1"/>
          </p:cNvSpPr>
          <p:nvPr>
            <p:ph type="ftr" sz="quarter" idx="11"/>
          </p:nvPr>
        </p:nvSpPr>
        <p:spPr/>
        <p:txBody>
          <a:bodyPr/>
          <a:lstStyle/>
          <a:p>
            <a:r>
              <a:rPr lang="en-GB"/>
              <a:t>EDGE- Digital Skilld4 Students</a:t>
            </a:r>
          </a:p>
        </p:txBody>
      </p:sp>
      <p:sp>
        <p:nvSpPr>
          <p:cNvPr id="6" name="Slide Number Placeholder 5">
            <a:extLst>
              <a:ext uri="{FF2B5EF4-FFF2-40B4-BE49-F238E27FC236}">
                <a16:creationId xmlns:a16="http://schemas.microsoft.com/office/drawing/2014/main" id="{0DB0B6AA-C6DD-B77E-00B5-A596A345EC32}"/>
              </a:ext>
            </a:extLst>
          </p:cNvPr>
          <p:cNvSpPr>
            <a:spLocks noGrp="1"/>
          </p:cNvSpPr>
          <p:nvPr>
            <p:ph type="sldNum" sz="quarter" idx="12"/>
          </p:nvPr>
        </p:nvSpPr>
        <p:spPr/>
        <p:txBody>
          <a:bodyPr/>
          <a:lstStyle/>
          <a:p>
            <a:fld id="{68A75C74-9854-4976-9313-93E7E98E3BFB}" type="slidenum">
              <a:rPr lang="en-GB" smtClean="0"/>
              <a:t>12</a:t>
            </a:fld>
            <a:endParaRPr lang="en-GB"/>
          </a:p>
        </p:txBody>
      </p:sp>
      <p:sp>
        <p:nvSpPr>
          <p:cNvPr id="7" name="Rectangle 6">
            <a:extLst>
              <a:ext uri="{FF2B5EF4-FFF2-40B4-BE49-F238E27FC236}">
                <a16:creationId xmlns:a16="http://schemas.microsoft.com/office/drawing/2014/main" id="{4E14E991-7C51-98FA-E65E-F88AB2EDC6EA}"/>
              </a:ext>
            </a:extLst>
          </p:cNvPr>
          <p:cNvSpPr/>
          <p:nvPr/>
        </p:nvSpPr>
        <p:spPr>
          <a:xfrm>
            <a:off x="1623645" y="597877"/>
            <a:ext cx="7625863" cy="923330"/>
          </a:xfrm>
          <a:prstGeom prst="rect">
            <a:avLst/>
          </a:prstGeom>
          <a:noFill/>
        </p:spPr>
        <p:txBody>
          <a:bodyPr wrap="square" lIns="91440" tIns="45720" rIns="91440" bIns="45720">
            <a:spAutoFit/>
          </a:bodyPr>
          <a:lstStyle/>
          <a:p>
            <a:pPr algn="ctr"/>
            <a:r>
              <a:rPr lang="en-GB" sz="5400" b="1" cap="none" spc="0" dirty="0">
                <a:ln w="6600">
                  <a:solidFill>
                    <a:schemeClr val="accent2"/>
                  </a:solidFill>
                  <a:prstDash val="solid"/>
                </a:ln>
                <a:solidFill>
                  <a:srgbClr val="FFFFFF"/>
                </a:solidFill>
                <a:effectLst>
                  <a:outerShdw dist="38100" dir="2700000" algn="tl" rotWithShape="0">
                    <a:schemeClr val="accent2"/>
                  </a:outerShdw>
                </a:effectLst>
              </a:rPr>
              <a:t>THANK YOU</a:t>
            </a:r>
          </a:p>
        </p:txBody>
      </p:sp>
    </p:spTree>
    <p:extLst>
      <p:ext uri="{BB962C8B-B14F-4D97-AF65-F5344CB8AC3E}">
        <p14:creationId xmlns:p14="http://schemas.microsoft.com/office/powerpoint/2010/main" val="131028584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2000">
        <p15:prstTrans prst="airplane"/>
      </p:transition>
    </mc:Choice>
    <mc:Fallback xmlns="">
      <p:transition spd="slow" advTm="200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pic>
        <p:nvPicPr>
          <p:cNvPr id="4" name="Historic Slideshow - Inspired By Recent Quota Reform Movement of Bangladeshi Students - After Effect">
            <a:hlinkClick r:id="" action="ppaction://media"/>
            <a:extLst>
              <a:ext uri="{FF2B5EF4-FFF2-40B4-BE49-F238E27FC236}">
                <a16:creationId xmlns:a16="http://schemas.microsoft.com/office/drawing/2014/main" id="{07E21145-7FEF-A8F4-5EBD-D100DB168C14}"/>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316629" y="240323"/>
            <a:ext cx="11558741" cy="6377354"/>
          </a:xfrm>
          <a:prstGeom prst="rect">
            <a:avLst/>
          </a:prstGeom>
          <a:ln>
            <a:noFill/>
          </a:ln>
          <a:effectLst>
            <a:softEdge rad="112500"/>
          </a:effectLst>
        </p:spPr>
      </p:pic>
      <p:sp>
        <p:nvSpPr>
          <p:cNvPr id="5" name="Date Placeholder 4">
            <a:extLst>
              <a:ext uri="{FF2B5EF4-FFF2-40B4-BE49-F238E27FC236}">
                <a16:creationId xmlns:a16="http://schemas.microsoft.com/office/drawing/2014/main" id="{97C73AE9-8C1B-7362-6FF1-4F04ADFBEC74}"/>
              </a:ext>
            </a:extLst>
          </p:cNvPr>
          <p:cNvSpPr>
            <a:spLocks noGrp="1"/>
          </p:cNvSpPr>
          <p:nvPr>
            <p:ph type="dt" sz="half" idx="10"/>
          </p:nvPr>
        </p:nvSpPr>
        <p:spPr/>
        <p:txBody>
          <a:bodyPr/>
          <a:lstStyle/>
          <a:p>
            <a:fld id="{0437A93A-B09B-444F-80C0-B983DEAF4DDA}" type="datetime2">
              <a:rPr lang="en-GB" smtClean="0"/>
              <a:t>Monday, 09 December 2024</a:t>
            </a:fld>
            <a:endParaRPr lang="en-GB"/>
          </a:p>
        </p:txBody>
      </p:sp>
      <p:sp>
        <p:nvSpPr>
          <p:cNvPr id="6" name="Footer Placeholder 5">
            <a:extLst>
              <a:ext uri="{FF2B5EF4-FFF2-40B4-BE49-F238E27FC236}">
                <a16:creationId xmlns:a16="http://schemas.microsoft.com/office/drawing/2014/main" id="{9141F283-0ED4-713D-7495-BEA6F525F4A1}"/>
              </a:ext>
            </a:extLst>
          </p:cNvPr>
          <p:cNvSpPr>
            <a:spLocks noGrp="1"/>
          </p:cNvSpPr>
          <p:nvPr>
            <p:ph type="ftr" sz="quarter" idx="11"/>
          </p:nvPr>
        </p:nvSpPr>
        <p:spPr/>
        <p:txBody>
          <a:bodyPr/>
          <a:lstStyle/>
          <a:p>
            <a:r>
              <a:rPr lang="en-GB"/>
              <a:t>EDGE- Digital Skilld4 Students</a:t>
            </a:r>
          </a:p>
        </p:txBody>
      </p:sp>
      <p:sp>
        <p:nvSpPr>
          <p:cNvPr id="7" name="Slide Number Placeholder 6">
            <a:extLst>
              <a:ext uri="{FF2B5EF4-FFF2-40B4-BE49-F238E27FC236}">
                <a16:creationId xmlns:a16="http://schemas.microsoft.com/office/drawing/2014/main" id="{DC7FDECA-0AEE-2F09-0F9C-45640684E05F}"/>
              </a:ext>
            </a:extLst>
          </p:cNvPr>
          <p:cNvSpPr>
            <a:spLocks noGrp="1"/>
          </p:cNvSpPr>
          <p:nvPr>
            <p:ph type="sldNum" sz="quarter" idx="12"/>
          </p:nvPr>
        </p:nvSpPr>
        <p:spPr/>
        <p:txBody>
          <a:bodyPr/>
          <a:lstStyle/>
          <a:p>
            <a:fld id="{68A75C74-9854-4976-9313-93E7E98E3BFB}" type="slidenum">
              <a:rPr lang="en-GB" smtClean="0"/>
              <a:t>2</a:t>
            </a:fld>
            <a:endParaRPr lang="en-GB"/>
          </a:p>
        </p:txBody>
      </p:sp>
    </p:spTree>
    <p:extLst>
      <p:ext uri="{BB962C8B-B14F-4D97-AF65-F5344CB8AC3E}">
        <p14:creationId xmlns:p14="http://schemas.microsoft.com/office/powerpoint/2010/main" val="2066581275"/>
      </p:ext>
    </p:extLst>
  </p:cSld>
  <p:clrMapOvr>
    <a:masterClrMapping/>
  </p:clrMapOvr>
  <p:transition spd="slow" advTm="2000">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83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75865D45-BC5E-8C91-4E7A-6D7796C6934B}"/>
              </a:ext>
            </a:extLst>
          </p:cNvPr>
          <p:cNvSpPr>
            <a:spLocks noGrp="1"/>
          </p:cNvSpPr>
          <p:nvPr>
            <p:ph type="dt" sz="half" idx="10"/>
          </p:nvPr>
        </p:nvSpPr>
        <p:spPr/>
        <p:txBody>
          <a:bodyPr/>
          <a:lstStyle/>
          <a:p>
            <a:fld id="{6B59806B-8E92-4E87-B8D1-CBF75B0E9EB5}" type="datetime2">
              <a:rPr lang="en-GB" smtClean="0"/>
              <a:t>Monday, 09 December 2024</a:t>
            </a:fld>
            <a:endParaRPr lang="en-GB"/>
          </a:p>
        </p:txBody>
      </p:sp>
      <p:sp>
        <p:nvSpPr>
          <p:cNvPr id="6" name="Footer Placeholder 5">
            <a:extLst>
              <a:ext uri="{FF2B5EF4-FFF2-40B4-BE49-F238E27FC236}">
                <a16:creationId xmlns:a16="http://schemas.microsoft.com/office/drawing/2014/main" id="{048ABF72-E3DA-EE27-2CDB-C74184B4950E}"/>
              </a:ext>
            </a:extLst>
          </p:cNvPr>
          <p:cNvSpPr>
            <a:spLocks noGrp="1"/>
          </p:cNvSpPr>
          <p:nvPr>
            <p:ph type="ftr" sz="quarter" idx="11"/>
          </p:nvPr>
        </p:nvSpPr>
        <p:spPr/>
        <p:txBody>
          <a:bodyPr/>
          <a:lstStyle/>
          <a:p>
            <a:r>
              <a:rPr lang="en-GB"/>
              <a:t>EDGE- Digital Skilld4 Students</a:t>
            </a:r>
          </a:p>
        </p:txBody>
      </p:sp>
      <p:sp>
        <p:nvSpPr>
          <p:cNvPr id="7" name="Slide Number Placeholder 6">
            <a:extLst>
              <a:ext uri="{FF2B5EF4-FFF2-40B4-BE49-F238E27FC236}">
                <a16:creationId xmlns:a16="http://schemas.microsoft.com/office/drawing/2014/main" id="{C4ABBBB5-EF08-84BF-EB71-A26B146BFD02}"/>
              </a:ext>
            </a:extLst>
          </p:cNvPr>
          <p:cNvSpPr>
            <a:spLocks noGrp="1"/>
          </p:cNvSpPr>
          <p:nvPr>
            <p:ph type="sldNum" sz="quarter" idx="12"/>
          </p:nvPr>
        </p:nvSpPr>
        <p:spPr/>
        <p:txBody>
          <a:bodyPr/>
          <a:lstStyle/>
          <a:p>
            <a:fld id="{68A75C74-9854-4976-9313-93E7E98E3BFB}" type="slidenum">
              <a:rPr lang="en-GB" smtClean="0"/>
              <a:t>3</a:t>
            </a:fld>
            <a:endParaRPr lang="en-GB"/>
          </a:p>
        </p:txBody>
      </p:sp>
      <p:sp>
        <p:nvSpPr>
          <p:cNvPr id="2" name="Content Placeholder 1"/>
          <p:cNvSpPr>
            <a:spLocks noGrp="1"/>
          </p:cNvSpPr>
          <p:nvPr>
            <p:ph idx="1"/>
          </p:nvPr>
        </p:nvSpPr>
        <p:spPr/>
        <p:txBody>
          <a:bodyPr/>
          <a:lstStyle/>
          <a:p>
            <a:endParaRPr lang="en-US" dirty="0"/>
          </a:p>
        </p:txBody>
      </p:sp>
      <p:pic>
        <p:nvPicPr>
          <p:cNvPr id="3" name="Picture 2"/>
          <p:cNvPicPr>
            <a:picLocks noChangeAspect="1"/>
          </p:cNvPicPr>
          <p:nvPr/>
        </p:nvPicPr>
        <p:blipFill>
          <a:blip r:embed="rId2"/>
          <a:stretch>
            <a:fillRect/>
          </a:stretch>
        </p:blipFill>
        <p:spPr>
          <a:xfrm>
            <a:off x="318656" y="318655"/>
            <a:ext cx="11166762" cy="6402820"/>
          </a:xfrm>
          <a:prstGeom prst="rect">
            <a:avLst/>
          </a:prstGeom>
        </p:spPr>
      </p:pic>
    </p:spTree>
    <p:extLst>
      <p:ext uri="{BB962C8B-B14F-4D97-AF65-F5344CB8AC3E}">
        <p14:creationId xmlns:p14="http://schemas.microsoft.com/office/powerpoint/2010/main" val="2571224869"/>
      </p:ext>
    </p:extLst>
  </p:cSld>
  <p:clrMapOvr>
    <a:masterClrMapping/>
  </p:clrMapOvr>
  <p:transition spd="slow" advTm="2000">
    <p:wip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860D9EA7-4598-EE3D-B4EB-5003D55C437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64223" y="2674229"/>
            <a:ext cx="10263554" cy="3667956"/>
          </a:xfrm>
        </p:spPr>
      </p:pic>
      <p:sp>
        <p:nvSpPr>
          <p:cNvPr id="4" name="Rectangle 1">
            <a:extLst>
              <a:ext uri="{FF2B5EF4-FFF2-40B4-BE49-F238E27FC236}">
                <a16:creationId xmlns:a16="http://schemas.microsoft.com/office/drawing/2014/main" id="{15CCA708-14AC-2729-C6D4-85160A35EA9E}"/>
              </a:ext>
            </a:extLst>
          </p:cNvPr>
          <p:cNvSpPr>
            <a:spLocks noGrp="1" noChangeArrowheads="1"/>
          </p:cNvSpPr>
          <p:nvPr>
            <p:ph type="title"/>
          </p:nvPr>
        </p:nvSpPr>
        <p:spPr bwMode="auto">
          <a:xfrm>
            <a:off x="838200" y="858707"/>
            <a:ext cx="10263554"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marR="0" lvl="0" indent="-342900" algn="l" defTabSz="914400" rtl="0" eaLnBrk="0" fontAlgn="base" latinLnBrk="0" hangingPunct="0">
              <a:lnSpc>
                <a:spcPct val="100000"/>
              </a:lnSpc>
              <a:spcBef>
                <a:spcPct val="0"/>
              </a:spcBef>
              <a:spcAft>
                <a:spcPct val="0"/>
              </a:spcAft>
              <a:buClrTx/>
              <a:buSzTx/>
              <a:buFont typeface="+mj-lt"/>
              <a:buAutoNum type="arabicParenR"/>
              <a:tabLst/>
            </a:pPr>
            <a:r>
              <a:rPr kumimoji="0" lang="en-US" altLang="en-US" sz="1800" b="1" i="0" u="none" strike="noStrike" cap="none" normalizeH="0" baseline="0" dirty="0">
                <a:ln>
                  <a:noFill/>
                </a:ln>
                <a:solidFill>
                  <a:schemeClr val="tx1"/>
                </a:solidFill>
                <a:effectLst/>
                <a:latin typeface="Arial" panose="020B0604020202020204" pitchFamily="34" charset="0"/>
              </a:rPr>
              <a:t>Background</a:t>
            </a:r>
            <a:r>
              <a:rPr kumimoji="0" lang="en-US" altLang="en-US" sz="1800" b="0" i="0" u="none" strike="noStrike" cap="none" normalizeH="0" baseline="0" dirty="0">
                <a:ln>
                  <a:noFill/>
                </a:ln>
                <a:solidFill>
                  <a:schemeClr val="tx1"/>
                </a:solidFill>
                <a:effectLst/>
                <a:latin typeface="Arial" panose="020B0604020202020204" pitchFamily="34" charset="0"/>
              </a:rPr>
              <a:t>: The quota system was introduced to ensure representation for underprivileged groups in government jobs and education.</a:t>
            </a:r>
          </a:p>
          <a:p>
            <a:pPr marL="342900" marR="0" lvl="0" indent="-342900" algn="l" defTabSz="914400" rtl="0" eaLnBrk="0" fontAlgn="base" latinLnBrk="0" hangingPunct="0">
              <a:lnSpc>
                <a:spcPct val="100000"/>
              </a:lnSpc>
              <a:spcBef>
                <a:spcPct val="0"/>
              </a:spcBef>
              <a:spcAft>
                <a:spcPct val="0"/>
              </a:spcAft>
              <a:buClrTx/>
              <a:buSzTx/>
              <a:buFont typeface="+mj-lt"/>
              <a:buAutoNum type="arabicParenR"/>
              <a:tabLst/>
            </a:pPr>
            <a:r>
              <a:rPr kumimoji="0" lang="en-US" altLang="en-US" sz="1800" b="1" i="0" u="none" strike="noStrike" cap="none" normalizeH="0" baseline="0" dirty="0">
                <a:ln>
                  <a:noFill/>
                </a:ln>
                <a:solidFill>
                  <a:schemeClr val="tx1"/>
                </a:solidFill>
                <a:effectLst/>
                <a:latin typeface="Arial" panose="020B0604020202020204" pitchFamily="34" charset="0"/>
              </a:rPr>
              <a:t>Demand for Reform</a:t>
            </a:r>
            <a:r>
              <a:rPr kumimoji="0" lang="en-US" altLang="en-US" sz="1800" b="0" i="0" u="none" strike="noStrike" cap="none" normalizeH="0" baseline="0" dirty="0">
                <a:ln>
                  <a:noFill/>
                </a:ln>
                <a:solidFill>
                  <a:schemeClr val="tx1"/>
                </a:solidFill>
                <a:effectLst/>
                <a:latin typeface="Arial" panose="020B0604020202020204" pitchFamily="34" charset="0"/>
              </a:rPr>
              <a:t>: Students and job seekers protested, claiming the quota system was unfair and hindered merit-based selection.</a:t>
            </a:r>
          </a:p>
          <a:p>
            <a:pPr marL="342900" marR="0" lvl="0" indent="-342900" algn="l" defTabSz="914400" rtl="0" eaLnBrk="0" fontAlgn="base" latinLnBrk="0" hangingPunct="0">
              <a:lnSpc>
                <a:spcPct val="100000"/>
              </a:lnSpc>
              <a:spcBef>
                <a:spcPct val="0"/>
              </a:spcBef>
              <a:spcAft>
                <a:spcPct val="0"/>
              </a:spcAft>
              <a:buClrTx/>
              <a:buSzTx/>
              <a:buFont typeface="+mj-lt"/>
              <a:buAutoNum type="arabicParenR"/>
              <a:tabLst/>
            </a:pPr>
            <a:r>
              <a:rPr kumimoji="0" lang="en-US" altLang="en-US" sz="1800" b="1" i="0" u="none" strike="noStrike" cap="none" normalizeH="0" baseline="0" dirty="0">
                <a:ln>
                  <a:noFill/>
                </a:ln>
                <a:solidFill>
                  <a:schemeClr val="tx1"/>
                </a:solidFill>
                <a:effectLst/>
                <a:latin typeface="Arial" panose="020B0604020202020204" pitchFamily="34" charset="0"/>
              </a:rPr>
              <a:t>Major Protest in 2018</a:t>
            </a:r>
            <a:r>
              <a:rPr kumimoji="0" lang="en-US" altLang="en-US" sz="1800" b="0" i="0" u="none" strike="noStrike" cap="none" normalizeH="0" baseline="0" dirty="0">
                <a:ln>
                  <a:noFill/>
                </a:ln>
                <a:solidFill>
                  <a:schemeClr val="tx1"/>
                </a:solidFill>
                <a:effectLst/>
                <a:latin typeface="Arial" panose="020B0604020202020204" pitchFamily="34" charset="0"/>
              </a:rPr>
              <a:t>: A nationwide movement erupted in 2018, led by university students, demanding the reform of the quota system. </a:t>
            </a:r>
          </a:p>
        </p:txBody>
      </p:sp>
      <p:sp>
        <p:nvSpPr>
          <p:cNvPr id="7" name="Date Placeholder 6">
            <a:extLst>
              <a:ext uri="{FF2B5EF4-FFF2-40B4-BE49-F238E27FC236}">
                <a16:creationId xmlns:a16="http://schemas.microsoft.com/office/drawing/2014/main" id="{5346568D-D99D-ADFD-4AA4-457BB8A44E2C}"/>
              </a:ext>
            </a:extLst>
          </p:cNvPr>
          <p:cNvSpPr>
            <a:spLocks noGrp="1"/>
          </p:cNvSpPr>
          <p:nvPr>
            <p:ph type="dt" sz="half" idx="10"/>
          </p:nvPr>
        </p:nvSpPr>
        <p:spPr/>
        <p:txBody>
          <a:bodyPr/>
          <a:lstStyle/>
          <a:p>
            <a:fld id="{AA60E15F-A9EC-4081-A570-089E5084E47E}" type="datetime2">
              <a:rPr lang="en-GB" smtClean="0"/>
              <a:t>Monday, 09 December 2024</a:t>
            </a:fld>
            <a:endParaRPr lang="en-GB"/>
          </a:p>
        </p:txBody>
      </p:sp>
      <p:sp>
        <p:nvSpPr>
          <p:cNvPr id="8" name="Footer Placeholder 7">
            <a:extLst>
              <a:ext uri="{FF2B5EF4-FFF2-40B4-BE49-F238E27FC236}">
                <a16:creationId xmlns:a16="http://schemas.microsoft.com/office/drawing/2014/main" id="{065CE6D9-9B21-3638-CC60-5F3C0C7C0F4B}"/>
              </a:ext>
            </a:extLst>
          </p:cNvPr>
          <p:cNvSpPr>
            <a:spLocks noGrp="1"/>
          </p:cNvSpPr>
          <p:nvPr>
            <p:ph type="ftr" sz="quarter" idx="11"/>
          </p:nvPr>
        </p:nvSpPr>
        <p:spPr/>
        <p:txBody>
          <a:bodyPr/>
          <a:lstStyle/>
          <a:p>
            <a:r>
              <a:rPr lang="en-GB"/>
              <a:t>EDGE- Digital Skilld4 Students</a:t>
            </a:r>
          </a:p>
        </p:txBody>
      </p:sp>
      <p:sp>
        <p:nvSpPr>
          <p:cNvPr id="9" name="Slide Number Placeholder 8">
            <a:extLst>
              <a:ext uri="{FF2B5EF4-FFF2-40B4-BE49-F238E27FC236}">
                <a16:creationId xmlns:a16="http://schemas.microsoft.com/office/drawing/2014/main" id="{A73FD2F8-E17E-0A67-A447-DD4B2E4942B3}"/>
              </a:ext>
            </a:extLst>
          </p:cNvPr>
          <p:cNvSpPr>
            <a:spLocks noGrp="1"/>
          </p:cNvSpPr>
          <p:nvPr>
            <p:ph type="sldNum" sz="quarter" idx="12"/>
          </p:nvPr>
        </p:nvSpPr>
        <p:spPr/>
        <p:txBody>
          <a:bodyPr/>
          <a:lstStyle/>
          <a:p>
            <a:fld id="{68A75C74-9854-4976-9313-93E7E98E3BFB}" type="slidenum">
              <a:rPr lang="en-GB" smtClean="0"/>
              <a:t>4</a:t>
            </a:fld>
            <a:endParaRPr lang="en-GB"/>
          </a:p>
        </p:txBody>
      </p:sp>
    </p:spTree>
    <p:extLst>
      <p:ext uri="{BB962C8B-B14F-4D97-AF65-F5344CB8AC3E}">
        <p14:creationId xmlns:p14="http://schemas.microsoft.com/office/powerpoint/2010/main" val="3786076154"/>
      </p:ext>
    </p:extLst>
  </p:cSld>
  <p:clrMapOvr>
    <a:masterClrMapping/>
  </p:clrMapOvr>
  <p:transition spd="slow" advTm="2000">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94B2E2-E2BA-C96A-DC9A-008B958D00E1}"/>
              </a:ext>
            </a:extLst>
          </p:cNvPr>
          <p:cNvSpPr>
            <a:spLocks noGrp="1"/>
          </p:cNvSpPr>
          <p:nvPr>
            <p:ph type="title"/>
          </p:nvPr>
        </p:nvSpPr>
        <p:spPr/>
        <p:txBody>
          <a:bodyPr/>
          <a:lstStyle/>
          <a:p>
            <a:r>
              <a:rPr lang="en-GB" b="0" i="0" dirty="0">
                <a:solidFill>
                  <a:srgbClr val="1F1F1F"/>
                </a:solidFill>
                <a:effectLst/>
                <a:latin typeface="Google Sans"/>
              </a:rPr>
              <a:t>The protest began in June 2024</a:t>
            </a:r>
            <a:endParaRPr lang="en-GB" dirty="0"/>
          </a:p>
        </p:txBody>
      </p:sp>
      <p:sp>
        <p:nvSpPr>
          <p:cNvPr id="6" name="Date Placeholder 5">
            <a:extLst>
              <a:ext uri="{FF2B5EF4-FFF2-40B4-BE49-F238E27FC236}">
                <a16:creationId xmlns:a16="http://schemas.microsoft.com/office/drawing/2014/main" id="{0419C25B-9120-C0C9-72DF-EA3B9925B063}"/>
              </a:ext>
            </a:extLst>
          </p:cNvPr>
          <p:cNvSpPr>
            <a:spLocks noGrp="1"/>
          </p:cNvSpPr>
          <p:nvPr>
            <p:ph type="dt" sz="half" idx="10"/>
          </p:nvPr>
        </p:nvSpPr>
        <p:spPr/>
        <p:txBody>
          <a:bodyPr/>
          <a:lstStyle/>
          <a:p>
            <a:fld id="{0AB9BAA0-DF2A-4935-9493-8B5ADEE1915D}" type="datetime2">
              <a:rPr lang="en-GB" smtClean="0"/>
              <a:t>Monday, 09 December 2024</a:t>
            </a:fld>
            <a:endParaRPr lang="en-GB"/>
          </a:p>
        </p:txBody>
      </p:sp>
      <p:sp>
        <p:nvSpPr>
          <p:cNvPr id="7" name="Footer Placeholder 6">
            <a:extLst>
              <a:ext uri="{FF2B5EF4-FFF2-40B4-BE49-F238E27FC236}">
                <a16:creationId xmlns:a16="http://schemas.microsoft.com/office/drawing/2014/main" id="{969CE943-2274-9BC1-9927-419ABBFAA715}"/>
              </a:ext>
            </a:extLst>
          </p:cNvPr>
          <p:cNvSpPr>
            <a:spLocks noGrp="1"/>
          </p:cNvSpPr>
          <p:nvPr>
            <p:ph type="ftr" sz="quarter" idx="11"/>
          </p:nvPr>
        </p:nvSpPr>
        <p:spPr/>
        <p:txBody>
          <a:bodyPr/>
          <a:lstStyle/>
          <a:p>
            <a:r>
              <a:rPr lang="en-GB"/>
              <a:t>EDGE- Digital Skilld4 Students</a:t>
            </a:r>
          </a:p>
        </p:txBody>
      </p:sp>
      <p:sp>
        <p:nvSpPr>
          <p:cNvPr id="8" name="Slide Number Placeholder 7">
            <a:extLst>
              <a:ext uri="{FF2B5EF4-FFF2-40B4-BE49-F238E27FC236}">
                <a16:creationId xmlns:a16="http://schemas.microsoft.com/office/drawing/2014/main" id="{9C3AD4C9-9DB4-BC23-AA78-45D991D37A11}"/>
              </a:ext>
            </a:extLst>
          </p:cNvPr>
          <p:cNvSpPr>
            <a:spLocks noGrp="1"/>
          </p:cNvSpPr>
          <p:nvPr>
            <p:ph type="sldNum" sz="quarter" idx="12"/>
          </p:nvPr>
        </p:nvSpPr>
        <p:spPr/>
        <p:txBody>
          <a:bodyPr/>
          <a:lstStyle/>
          <a:p>
            <a:fld id="{68A75C74-9854-4976-9313-93E7E98E3BFB}" type="slidenum">
              <a:rPr lang="en-GB" smtClean="0"/>
              <a:t>5</a:t>
            </a:fld>
            <a:endParaRPr lang="en-GB"/>
          </a:p>
        </p:txBody>
      </p:sp>
      <p:pic>
        <p:nvPicPr>
          <p:cNvPr id="4" name="Content Placeholder 3"/>
          <p:cNvPicPr>
            <a:picLocks noGrp="1" noChangeAspect="1"/>
          </p:cNvPicPr>
          <p:nvPr>
            <p:ph idx="1"/>
          </p:nvPr>
        </p:nvPicPr>
        <p:blipFill>
          <a:blip r:embed="rId2"/>
          <a:stretch>
            <a:fillRect/>
          </a:stretch>
        </p:blipFill>
        <p:spPr>
          <a:xfrm>
            <a:off x="665018" y="1825625"/>
            <a:ext cx="10688782" cy="4351338"/>
          </a:xfrm>
          <a:prstGeom prst="rect">
            <a:avLst/>
          </a:prstGeom>
        </p:spPr>
      </p:pic>
    </p:spTree>
    <p:extLst>
      <p:ext uri="{BB962C8B-B14F-4D97-AF65-F5344CB8AC3E}">
        <p14:creationId xmlns:p14="http://schemas.microsoft.com/office/powerpoint/2010/main" val="249831851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2000">
        <p15:prstTrans prst="prestige"/>
      </p:transition>
    </mc:Choice>
    <mc:Fallback xmlns="">
      <p:transition spd="slow" advTm="2000">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1351E1-95C8-8ED2-FDEF-5747F61355F1}"/>
              </a:ext>
            </a:extLst>
          </p:cNvPr>
          <p:cNvSpPr>
            <a:spLocks noGrp="1"/>
          </p:cNvSpPr>
          <p:nvPr>
            <p:ph type="title"/>
          </p:nvPr>
        </p:nvSpPr>
        <p:spPr/>
        <p:txBody>
          <a:bodyPr/>
          <a:lstStyle/>
          <a:p>
            <a:r>
              <a:rPr lang="en-GB" b="1" i="0" dirty="0">
                <a:solidFill>
                  <a:srgbClr val="101828"/>
                </a:solidFill>
                <a:effectLst/>
                <a:latin typeface="Noto Serif JP"/>
              </a:rPr>
              <a:t>Quota in govt jobs in 2024</a:t>
            </a:r>
            <a:endParaRPr lang="en-GB" dirty="0"/>
          </a:p>
        </p:txBody>
      </p:sp>
      <p:graphicFrame>
        <p:nvGraphicFramePr>
          <p:cNvPr id="9" name="Content Placeholder 8">
            <a:extLst>
              <a:ext uri="{FF2B5EF4-FFF2-40B4-BE49-F238E27FC236}">
                <a16:creationId xmlns:a16="http://schemas.microsoft.com/office/drawing/2014/main" id="{0A566D21-AF2F-C012-3E00-1178D1A80B1F}"/>
              </a:ext>
            </a:extLst>
          </p:cNvPr>
          <p:cNvGraphicFramePr>
            <a:graphicFrameLocks noGrp="1"/>
          </p:cNvGraphicFramePr>
          <p:nvPr>
            <p:ph idx="1"/>
            <p:extLst>
              <p:ext uri="{D42A27DB-BD31-4B8C-83A1-F6EECF244321}">
                <p14:modId xmlns:p14="http://schemas.microsoft.com/office/powerpoint/2010/main" val="2876160251"/>
              </p:ext>
            </p:extLst>
          </p:nvPr>
        </p:nvGraphicFramePr>
        <p:xfrm>
          <a:off x="838200" y="1825625"/>
          <a:ext cx="10515600" cy="4351338"/>
        </p:xfrm>
        <a:graphic>
          <a:graphicData uri="http://schemas.openxmlformats.org/drawingml/2006/chart">
            <c:chart xmlns:c="http://schemas.openxmlformats.org/drawingml/2006/chart" xmlns:r="http://schemas.openxmlformats.org/officeDocument/2006/relationships" r:id="rId2"/>
          </a:graphicData>
        </a:graphic>
      </p:graphicFrame>
      <p:sp>
        <p:nvSpPr>
          <p:cNvPr id="4" name="Date Placeholder 3">
            <a:extLst>
              <a:ext uri="{FF2B5EF4-FFF2-40B4-BE49-F238E27FC236}">
                <a16:creationId xmlns:a16="http://schemas.microsoft.com/office/drawing/2014/main" id="{57F982CA-C7FC-A6A9-40DC-E1F3F3A278FB}"/>
              </a:ext>
            </a:extLst>
          </p:cNvPr>
          <p:cNvSpPr>
            <a:spLocks noGrp="1"/>
          </p:cNvSpPr>
          <p:nvPr>
            <p:ph type="dt" sz="half" idx="10"/>
          </p:nvPr>
        </p:nvSpPr>
        <p:spPr/>
        <p:txBody>
          <a:bodyPr/>
          <a:lstStyle/>
          <a:p>
            <a:fld id="{A39A8DC2-38CD-4665-84C1-40AB05DDB869}" type="datetime2">
              <a:rPr lang="en-GB" smtClean="0"/>
              <a:t>Monday, 09 December 2024</a:t>
            </a:fld>
            <a:endParaRPr lang="en-GB"/>
          </a:p>
        </p:txBody>
      </p:sp>
      <p:sp>
        <p:nvSpPr>
          <p:cNvPr id="5" name="Footer Placeholder 4">
            <a:extLst>
              <a:ext uri="{FF2B5EF4-FFF2-40B4-BE49-F238E27FC236}">
                <a16:creationId xmlns:a16="http://schemas.microsoft.com/office/drawing/2014/main" id="{92347A1C-1F1F-5A03-6B9D-AF042043309B}"/>
              </a:ext>
            </a:extLst>
          </p:cNvPr>
          <p:cNvSpPr>
            <a:spLocks noGrp="1"/>
          </p:cNvSpPr>
          <p:nvPr>
            <p:ph type="ftr" sz="quarter" idx="11"/>
          </p:nvPr>
        </p:nvSpPr>
        <p:spPr/>
        <p:txBody>
          <a:bodyPr/>
          <a:lstStyle/>
          <a:p>
            <a:r>
              <a:rPr lang="en-GB"/>
              <a:t>EDGE- Digital Skilld4 Students</a:t>
            </a:r>
          </a:p>
        </p:txBody>
      </p:sp>
      <p:sp>
        <p:nvSpPr>
          <p:cNvPr id="6" name="Slide Number Placeholder 5">
            <a:extLst>
              <a:ext uri="{FF2B5EF4-FFF2-40B4-BE49-F238E27FC236}">
                <a16:creationId xmlns:a16="http://schemas.microsoft.com/office/drawing/2014/main" id="{CEC0AB34-7338-C379-9508-7168DB1E68EA}"/>
              </a:ext>
            </a:extLst>
          </p:cNvPr>
          <p:cNvSpPr>
            <a:spLocks noGrp="1"/>
          </p:cNvSpPr>
          <p:nvPr>
            <p:ph type="sldNum" sz="quarter" idx="12"/>
          </p:nvPr>
        </p:nvSpPr>
        <p:spPr/>
        <p:txBody>
          <a:bodyPr/>
          <a:lstStyle/>
          <a:p>
            <a:fld id="{68A75C74-9854-4976-9313-93E7E98E3BFB}" type="slidenum">
              <a:rPr lang="en-GB" smtClean="0"/>
              <a:t>6</a:t>
            </a:fld>
            <a:endParaRPr lang="en-GB"/>
          </a:p>
        </p:txBody>
      </p:sp>
    </p:spTree>
    <p:extLst>
      <p:ext uri="{BB962C8B-B14F-4D97-AF65-F5344CB8AC3E}">
        <p14:creationId xmlns:p14="http://schemas.microsoft.com/office/powerpoint/2010/main" val="3794103498"/>
      </p:ext>
    </p:extLst>
  </p:cSld>
  <p:clrMapOvr>
    <a:masterClrMapping/>
  </p:clrMapOvr>
  <p:transition spd="slow" advTm="2000">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F231F-237A-F404-F97C-66B72FF60EE5}"/>
              </a:ext>
            </a:extLst>
          </p:cNvPr>
          <p:cNvSpPr>
            <a:spLocks noGrp="1"/>
          </p:cNvSpPr>
          <p:nvPr>
            <p:ph type="title"/>
          </p:nvPr>
        </p:nvSpPr>
        <p:spPr>
          <a:xfrm>
            <a:off x="627184" y="0"/>
            <a:ext cx="11306907" cy="2661138"/>
          </a:xfrm>
        </p:spPr>
        <p:txBody>
          <a:bodyPr>
            <a:noAutofit/>
          </a:bodyPr>
          <a:lstStyle/>
          <a:p>
            <a:r>
              <a:rPr lang="en-GB" sz="2400" b="1" i="0" dirty="0">
                <a:solidFill>
                  <a:srgbClr val="121212"/>
                </a:solidFill>
                <a:effectLst/>
                <a:latin typeface="var(--font-2)"/>
              </a:rPr>
              <a:t>19 July, Friday</a:t>
            </a:r>
            <a:br>
              <a:rPr lang="en-GB" sz="2400" b="1" i="0" dirty="0">
                <a:solidFill>
                  <a:srgbClr val="121212"/>
                </a:solidFill>
                <a:effectLst/>
                <a:latin typeface="var(--font-2)"/>
              </a:rPr>
            </a:br>
            <a:r>
              <a:rPr lang="en-GB" sz="2400" b="0" i="0" dirty="0">
                <a:solidFill>
                  <a:srgbClr val="121212"/>
                </a:solidFill>
                <a:effectLst/>
                <a:latin typeface="var(--font-2)"/>
              </a:rPr>
              <a:t>Capital Dhaka was rocked by unprecedented violence, firing, arson and deaths </a:t>
            </a:r>
            <a:r>
              <a:rPr lang="en-GB" sz="2400" b="0" i="0" dirty="0" err="1">
                <a:solidFill>
                  <a:srgbClr val="121212"/>
                </a:solidFill>
                <a:effectLst/>
                <a:latin typeface="var(--font-2)"/>
              </a:rPr>
              <a:t>centering</a:t>
            </a:r>
            <a:r>
              <a:rPr lang="en-GB" sz="2400" b="0" i="0" dirty="0">
                <a:solidFill>
                  <a:srgbClr val="121212"/>
                </a:solidFill>
                <a:effectLst/>
                <a:latin typeface="var(--font-2)"/>
              </a:rPr>
              <a:t> the ‘complete shutdown’ of the students protesting demanding quota reform in government jobs. Clashes took place in other districts too.</a:t>
            </a:r>
            <a:br>
              <a:rPr lang="en-GB" sz="2400" b="0" i="0" dirty="0">
                <a:solidFill>
                  <a:srgbClr val="121212"/>
                </a:solidFill>
                <a:effectLst/>
                <a:latin typeface="var(--font-2)"/>
              </a:rPr>
            </a:br>
            <a:r>
              <a:rPr lang="en-GB" sz="2400" b="0" i="0" dirty="0">
                <a:solidFill>
                  <a:srgbClr val="121212"/>
                </a:solidFill>
                <a:effectLst/>
                <a:latin typeface="var(--font-2)"/>
              </a:rPr>
              <a:t>At least 44 killed in the city alone in firing and clashes. A total of 56 were killed outside Dhaka</a:t>
            </a:r>
            <a:br>
              <a:rPr lang="en-GB" sz="2400" b="0" i="0" dirty="0">
                <a:solidFill>
                  <a:srgbClr val="121212"/>
                </a:solidFill>
                <a:effectLst/>
                <a:latin typeface="var(--font-2)"/>
              </a:rPr>
            </a:br>
            <a:endParaRPr lang="en-GB" sz="2400" dirty="0"/>
          </a:p>
        </p:txBody>
      </p:sp>
      <p:pic>
        <p:nvPicPr>
          <p:cNvPr id="5" name="Content Placeholder 4">
            <a:extLst>
              <a:ext uri="{FF2B5EF4-FFF2-40B4-BE49-F238E27FC236}">
                <a16:creationId xmlns:a16="http://schemas.microsoft.com/office/drawing/2014/main" id="{615280CF-FDFE-E492-9B3A-6BD63B2C7BF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2590800"/>
            <a:ext cx="6096000" cy="4267200"/>
          </a:xfrm>
        </p:spPr>
      </p:pic>
      <p:pic>
        <p:nvPicPr>
          <p:cNvPr id="7" name="Picture 6">
            <a:extLst>
              <a:ext uri="{FF2B5EF4-FFF2-40B4-BE49-F238E27FC236}">
                <a16:creationId xmlns:a16="http://schemas.microsoft.com/office/drawing/2014/main" id="{B6ADFFF9-CA60-B7FD-18B1-8ECC41BE93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2590799"/>
            <a:ext cx="6096000" cy="4267201"/>
          </a:xfrm>
          <a:prstGeom prst="rect">
            <a:avLst/>
          </a:prstGeom>
        </p:spPr>
      </p:pic>
      <p:sp>
        <p:nvSpPr>
          <p:cNvPr id="8" name="Date Placeholder 7">
            <a:extLst>
              <a:ext uri="{FF2B5EF4-FFF2-40B4-BE49-F238E27FC236}">
                <a16:creationId xmlns:a16="http://schemas.microsoft.com/office/drawing/2014/main" id="{F54CCA30-FE2D-EACB-9AC4-75F3CA07FEED}"/>
              </a:ext>
            </a:extLst>
          </p:cNvPr>
          <p:cNvSpPr>
            <a:spLocks noGrp="1"/>
          </p:cNvSpPr>
          <p:nvPr>
            <p:ph type="dt" sz="half" idx="10"/>
          </p:nvPr>
        </p:nvSpPr>
        <p:spPr/>
        <p:txBody>
          <a:bodyPr/>
          <a:lstStyle/>
          <a:p>
            <a:fld id="{BF7A92F5-8FA0-4985-8E7A-EF46FF2C2831}" type="datetime2">
              <a:rPr lang="en-GB" smtClean="0"/>
              <a:t>Monday, 09 December 2024</a:t>
            </a:fld>
            <a:endParaRPr lang="en-GB"/>
          </a:p>
        </p:txBody>
      </p:sp>
      <p:sp>
        <p:nvSpPr>
          <p:cNvPr id="9" name="Footer Placeholder 8">
            <a:extLst>
              <a:ext uri="{FF2B5EF4-FFF2-40B4-BE49-F238E27FC236}">
                <a16:creationId xmlns:a16="http://schemas.microsoft.com/office/drawing/2014/main" id="{599F1B44-DD54-8BE5-0EE9-FC7B795BB22F}"/>
              </a:ext>
            </a:extLst>
          </p:cNvPr>
          <p:cNvSpPr>
            <a:spLocks noGrp="1"/>
          </p:cNvSpPr>
          <p:nvPr>
            <p:ph type="ftr" sz="quarter" idx="11"/>
          </p:nvPr>
        </p:nvSpPr>
        <p:spPr/>
        <p:txBody>
          <a:bodyPr/>
          <a:lstStyle/>
          <a:p>
            <a:r>
              <a:rPr lang="en-GB"/>
              <a:t>EDGE- Digital Skilld4 Students</a:t>
            </a:r>
          </a:p>
        </p:txBody>
      </p:sp>
      <p:sp>
        <p:nvSpPr>
          <p:cNvPr id="10" name="Slide Number Placeholder 9">
            <a:extLst>
              <a:ext uri="{FF2B5EF4-FFF2-40B4-BE49-F238E27FC236}">
                <a16:creationId xmlns:a16="http://schemas.microsoft.com/office/drawing/2014/main" id="{0F371A4F-CEC0-3B4A-B98B-D1BCF0097232}"/>
              </a:ext>
            </a:extLst>
          </p:cNvPr>
          <p:cNvSpPr>
            <a:spLocks noGrp="1"/>
          </p:cNvSpPr>
          <p:nvPr>
            <p:ph type="sldNum" sz="quarter" idx="12"/>
          </p:nvPr>
        </p:nvSpPr>
        <p:spPr/>
        <p:txBody>
          <a:bodyPr/>
          <a:lstStyle/>
          <a:p>
            <a:fld id="{68A75C74-9854-4976-9313-93E7E98E3BFB}" type="slidenum">
              <a:rPr lang="en-GB" smtClean="0"/>
              <a:t>7</a:t>
            </a:fld>
            <a:endParaRPr lang="en-GB"/>
          </a:p>
        </p:txBody>
      </p:sp>
    </p:spTree>
    <p:extLst>
      <p:ext uri="{BB962C8B-B14F-4D97-AF65-F5344CB8AC3E}">
        <p14:creationId xmlns:p14="http://schemas.microsoft.com/office/powerpoint/2010/main" val="1430318531"/>
      </p:ext>
    </p:extLst>
  </p:cSld>
  <p:clrMapOvr>
    <a:masterClrMapping/>
  </p:clrMapOvr>
  <mc:AlternateContent xmlns:mc="http://schemas.openxmlformats.org/markup-compatibility/2006" xmlns:p14="http://schemas.microsoft.com/office/powerpoint/2010/main">
    <mc:Choice Requires="p14">
      <p:transition spd="slow" p14:dur="1500" advTm="2000">
        <p:split orient="vert"/>
      </p:transition>
    </mc:Choice>
    <mc:Fallback xmlns="">
      <p:transition spd="slow" advTm="200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8F01F3-944F-214F-4890-1C09ED40423F}"/>
              </a:ext>
            </a:extLst>
          </p:cNvPr>
          <p:cNvSpPr>
            <a:spLocks noGrp="1"/>
          </p:cNvSpPr>
          <p:nvPr>
            <p:ph type="title"/>
          </p:nvPr>
        </p:nvSpPr>
        <p:spPr>
          <a:xfrm>
            <a:off x="603739" y="658202"/>
            <a:ext cx="10515600" cy="1325563"/>
          </a:xfrm>
        </p:spPr>
        <p:txBody>
          <a:bodyPr>
            <a:noAutofit/>
          </a:bodyPr>
          <a:lstStyle/>
          <a:p>
            <a:r>
              <a:rPr lang="en-GB" sz="2800" b="1" i="0" dirty="0">
                <a:solidFill>
                  <a:srgbClr val="121212"/>
                </a:solidFill>
                <a:effectLst/>
                <a:latin typeface="var(--font-2)"/>
              </a:rPr>
              <a:t>28 July, Sunday</a:t>
            </a:r>
            <a:br>
              <a:rPr lang="en-GB" sz="2800" b="1" i="0" dirty="0">
                <a:solidFill>
                  <a:srgbClr val="121212"/>
                </a:solidFill>
                <a:effectLst/>
                <a:latin typeface="var(--font-2)"/>
              </a:rPr>
            </a:br>
            <a:r>
              <a:rPr lang="en-GB" sz="2800" b="0" i="0" dirty="0">
                <a:solidFill>
                  <a:srgbClr val="121212"/>
                </a:solidFill>
                <a:effectLst/>
                <a:latin typeface="var(--font-2)"/>
              </a:rPr>
              <a:t>Detective Branch (DB) of the Dhaka Metropolitan Police (DMP) takes one of the coordinators of the quota reform movement, Nusrat Tabassum, into custody</a:t>
            </a:r>
            <a:br>
              <a:rPr lang="en-GB" sz="2800" b="0" i="0" dirty="0">
                <a:solidFill>
                  <a:srgbClr val="121212"/>
                </a:solidFill>
                <a:effectLst/>
                <a:latin typeface="var(--font-2)"/>
              </a:rPr>
            </a:br>
            <a:endParaRPr lang="en-GB" sz="2800" dirty="0"/>
          </a:p>
        </p:txBody>
      </p:sp>
      <p:pic>
        <p:nvPicPr>
          <p:cNvPr id="8" name="Content Placeholder 7">
            <a:extLst>
              <a:ext uri="{FF2B5EF4-FFF2-40B4-BE49-F238E27FC236}">
                <a16:creationId xmlns:a16="http://schemas.microsoft.com/office/drawing/2014/main" id="{7A8B41A3-510E-DDAC-71B7-FB961BEC3996}"/>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0" y="2297723"/>
            <a:ext cx="6096000" cy="4560277"/>
          </a:xfrm>
        </p:spPr>
      </p:pic>
      <p:pic>
        <p:nvPicPr>
          <p:cNvPr id="10" name="Content Placeholder 9">
            <a:extLst>
              <a:ext uri="{FF2B5EF4-FFF2-40B4-BE49-F238E27FC236}">
                <a16:creationId xmlns:a16="http://schemas.microsoft.com/office/drawing/2014/main" id="{5BABA6BD-ABEC-BC50-0C9A-11EF60D5724E}"/>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03327" y="2297723"/>
            <a:ext cx="6095999" cy="4560277"/>
          </a:xfrm>
        </p:spPr>
      </p:pic>
      <p:sp>
        <p:nvSpPr>
          <p:cNvPr id="11" name="Date Placeholder 10">
            <a:extLst>
              <a:ext uri="{FF2B5EF4-FFF2-40B4-BE49-F238E27FC236}">
                <a16:creationId xmlns:a16="http://schemas.microsoft.com/office/drawing/2014/main" id="{6BCD6381-0176-BF67-326C-BD2A46655E2E}"/>
              </a:ext>
            </a:extLst>
          </p:cNvPr>
          <p:cNvSpPr>
            <a:spLocks noGrp="1"/>
          </p:cNvSpPr>
          <p:nvPr>
            <p:ph type="dt" sz="half" idx="10"/>
          </p:nvPr>
        </p:nvSpPr>
        <p:spPr/>
        <p:txBody>
          <a:bodyPr/>
          <a:lstStyle/>
          <a:p>
            <a:fld id="{BD68B505-B28C-40AA-9A65-9AC65C9C98C5}" type="datetime2">
              <a:rPr lang="en-GB" smtClean="0"/>
              <a:t>Monday, 09 December 2024</a:t>
            </a:fld>
            <a:endParaRPr lang="en-GB"/>
          </a:p>
        </p:txBody>
      </p:sp>
      <p:sp>
        <p:nvSpPr>
          <p:cNvPr id="12" name="Footer Placeholder 11">
            <a:extLst>
              <a:ext uri="{FF2B5EF4-FFF2-40B4-BE49-F238E27FC236}">
                <a16:creationId xmlns:a16="http://schemas.microsoft.com/office/drawing/2014/main" id="{B0382467-91B5-356F-5823-630A19D65FE3}"/>
              </a:ext>
            </a:extLst>
          </p:cNvPr>
          <p:cNvSpPr>
            <a:spLocks noGrp="1"/>
          </p:cNvSpPr>
          <p:nvPr>
            <p:ph type="ftr" sz="quarter" idx="11"/>
          </p:nvPr>
        </p:nvSpPr>
        <p:spPr/>
        <p:txBody>
          <a:bodyPr/>
          <a:lstStyle/>
          <a:p>
            <a:r>
              <a:rPr lang="en-GB"/>
              <a:t>EDGE- Digital Skilld4 Students</a:t>
            </a:r>
          </a:p>
        </p:txBody>
      </p:sp>
      <p:sp>
        <p:nvSpPr>
          <p:cNvPr id="13" name="Slide Number Placeholder 12">
            <a:extLst>
              <a:ext uri="{FF2B5EF4-FFF2-40B4-BE49-F238E27FC236}">
                <a16:creationId xmlns:a16="http://schemas.microsoft.com/office/drawing/2014/main" id="{F6DFBCA3-2A7B-34A9-4711-D07397F514A4}"/>
              </a:ext>
            </a:extLst>
          </p:cNvPr>
          <p:cNvSpPr>
            <a:spLocks noGrp="1"/>
          </p:cNvSpPr>
          <p:nvPr>
            <p:ph type="sldNum" sz="quarter" idx="12"/>
          </p:nvPr>
        </p:nvSpPr>
        <p:spPr/>
        <p:txBody>
          <a:bodyPr/>
          <a:lstStyle/>
          <a:p>
            <a:fld id="{68A75C74-9854-4976-9313-93E7E98E3BFB}" type="slidenum">
              <a:rPr lang="en-GB" smtClean="0"/>
              <a:t>8</a:t>
            </a:fld>
            <a:endParaRPr lang="en-GB"/>
          </a:p>
        </p:txBody>
      </p:sp>
    </p:spTree>
    <p:extLst>
      <p:ext uri="{BB962C8B-B14F-4D97-AF65-F5344CB8AC3E}">
        <p14:creationId xmlns:p14="http://schemas.microsoft.com/office/powerpoint/2010/main" val="1376648918"/>
      </p:ext>
    </p:extLst>
  </p:cSld>
  <p:clrMapOvr>
    <a:masterClrMapping/>
  </p:clrMapOvr>
  <mc:AlternateContent xmlns:mc="http://schemas.openxmlformats.org/markup-compatibility/2006" xmlns:p14="http://schemas.microsoft.com/office/powerpoint/2010/main">
    <mc:Choice Requires="p14">
      <p:transition spd="slow" p14:dur="2500" advTm="5000">
        <p:checker/>
      </p:transition>
    </mc:Choice>
    <mc:Fallback xmlns="">
      <p:transition spd="slow" advTm="5000">
        <p:checker/>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A88F09-29AE-883C-D947-5C7357B7D6A6}"/>
              </a:ext>
            </a:extLst>
          </p:cNvPr>
          <p:cNvSpPr>
            <a:spLocks noGrp="1"/>
          </p:cNvSpPr>
          <p:nvPr>
            <p:ph type="title"/>
          </p:nvPr>
        </p:nvSpPr>
        <p:spPr/>
        <p:txBody>
          <a:bodyPr>
            <a:normAutofit fontScale="90000"/>
          </a:bodyPr>
          <a:lstStyle/>
          <a:p>
            <a:r>
              <a:rPr lang="en-GB" b="1" dirty="0"/>
              <a:t>Summary of Quota Movement in Bangladesh (1 July - 5 August)</a:t>
            </a:r>
            <a:br>
              <a:rPr lang="en-GB" b="1" dirty="0"/>
            </a:br>
            <a:endParaRPr lang="en-GB" dirty="0"/>
          </a:p>
        </p:txBody>
      </p:sp>
      <p:pic>
        <p:nvPicPr>
          <p:cNvPr id="5" name="Online Media 4" title="যেভাবে কোটা আন্দোলন থেকে হলো সরকার পতন! | Fall of Sheikh Hasina | Quota Movement | BanglaVision">
            <a:hlinkClick r:id="" action="ppaction://media"/>
            <a:extLst>
              <a:ext uri="{FF2B5EF4-FFF2-40B4-BE49-F238E27FC236}">
                <a16:creationId xmlns:a16="http://schemas.microsoft.com/office/drawing/2014/main" id="{094C1334-EAB5-8A6D-981B-DF14D88A4536}"/>
              </a:ext>
            </a:extLst>
          </p:cNvPr>
          <p:cNvPicPr>
            <a:picLocks noGrp="1" noRot="1" noChangeAspect="1"/>
          </p:cNvPicPr>
          <p:nvPr>
            <p:ph idx="1"/>
            <a:videoFile r:link="rId1"/>
          </p:nvPr>
        </p:nvPicPr>
        <p:blipFill>
          <a:blip r:embed="rId3"/>
          <a:stretch>
            <a:fillRect/>
          </a:stretch>
        </p:blipFill>
        <p:spPr>
          <a:xfrm>
            <a:off x="5175250" y="999241"/>
            <a:ext cx="6617682" cy="4869747"/>
          </a:xfrm>
          <a:prstGeom prst="rect">
            <a:avLst/>
          </a:prstGeom>
        </p:spPr>
      </p:pic>
      <p:sp>
        <p:nvSpPr>
          <p:cNvPr id="4" name="Text Placeholder 3">
            <a:extLst>
              <a:ext uri="{FF2B5EF4-FFF2-40B4-BE49-F238E27FC236}">
                <a16:creationId xmlns:a16="http://schemas.microsoft.com/office/drawing/2014/main" id="{06941A27-95AC-4910-3402-947B2A1C029D}"/>
              </a:ext>
            </a:extLst>
          </p:cNvPr>
          <p:cNvSpPr>
            <a:spLocks noGrp="1"/>
          </p:cNvSpPr>
          <p:nvPr>
            <p:ph type="body" sz="half" idx="2"/>
          </p:nvPr>
        </p:nvSpPr>
        <p:spPr/>
        <p:txBody>
          <a:bodyPr>
            <a:normAutofit fontScale="92500" lnSpcReduction="10000"/>
          </a:bodyPr>
          <a:lstStyle/>
          <a:p>
            <a:endParaRPr lang="en-GB" dirty="0"/>
          </a:p>
          <a:p>
            <a:r>
              <a:rPr lang="en-GB" dirty="0"/>
              <a:t>During this period, the Quota Reform Movement in Bangladesh gained momentum as students and job seekers continued to demand reforms to the existing quota system in government jobs. The protests focused on reducing the high percentage of reserved quotas, particularly the 56% allocated for various groups, which the protesters argued hindered merit-based recruitment. Tensions escalated as demonstrations spread across the country, with significant participation from university students. The movement highlighted allegations of nepotism and inefficiency in the system, prompting calls for a fairer, merit-based framework. Government officials engaged in discussions, but dissatisfaction among protesters persisted, keeping the issue at the forefront of national attention.</a:t>
            </a:r>
          </a:p>
          <a:p>
            <a:endParaRPr lang="en-GB" dirty="0"/>
          </a:p>
        </p:txBody>
      </p:sp>
      <p:sp>
        <p:nvSpPr>
          <p:cNvPr id="6" name="Date Placeholder 5">
            <a:extLst>
              <a:ext uri="{FF2B5EF4-FFF2-40B4-BE49-F238E27FC236}">
                <a16:creationId xmlns:a16="http://schemas.microsoft.com/office/drawing/2014/main" id="{41EDA821-A196-AB9C-CAA4-2B3AB7C65837}"/>
              </a:ext>
            </a:extLst>
          </p:cNvPr>
          <p:cNvSpPr>
            <a:spLocks noGrp="1"/>
          </p:cNvSpPr>
          <p:nvPr>
            <p:ph type="dt" sz="half" idx="10"/>
          </p:nvPr>
        </p:nvSpPr>
        <p:spPr/>
        <p:txBody>
          <a:bodyPr/>
          <a:lstStyle/>
          <a:p>
            <a:fld id="{3996C406-5A53-4C6A-BBDF-3F7D82D68184}" type="datetime2">
              <a:rPr lang="en-GB" smtClean="0"/>
              <a:t>Monday, 09 December 2024</a:t>
            </a:fld>
            <a:endParaRPr lang="en-GB" dirty="0"/>
          </a:p>
        </p:txBody>
      </p:sp>
      <p:sp>
        <p:nvSpPr>
          <p:cNvPr id="7" name="Footer Placeholder 6">
            <a:extLst>
              <a:ext uri="{FF2B5EF4-FFF2-40B4-BE49-F238E27FC236}">
                <a16:creationId xmlns:a16="http://schemas.microsoft.com/office/drawing/2014/main" id="{5A2C19EA-AE4A-E85C-E175-0F776AEC4869}"/>
              </a:ext>
            </a:extLst>
          </p:cNvPr>
          <p:cNvSpPr>
            <a:spLocks noGrp="1"/>
          </p:cNvSpPr>
          <p:nvPr>
            <p:ph type="ftr" sz="quarter" idx="11"/>
          </p:nvPr>
        </p:nvSpPr>
        <p:spPr/>
        <p:txBody>
          <a:bodyPr/>
          <a:lstStyle/>
          <a:p>
            <a:r>
              <a:rPr lang="en-GB"/>
              <a:t>EDGE- Digital Skilld4 Students</a:t>
            </a:r>
          </a:p>
        </p:txBody>
      </p:sp>
      <p:sp>
        <p:nvSpPr>
          <p:cNvPr id="8" name="Slide Number Placeholder 7">
            <a:extLst>
              <a:ext uri="{FF2B5EF4-FFF2-40B4-BE49-F238E27FC236}">
                <a16:creationId xmlns:a16="http://schemas.microsoft.com/office/drawing/2014/main" id="{2D0E6E35-882E-6CB4-A583-06B598FA89E9}"/>
              </a:ext>
            </a:extLst>
          </p:cNvPr>
          <p:cNvSpPr>
            <a:spLocks noGrp="1"/>
          </p:cNvSpPr>
          <p:nvPr>
            <p:ph type="sldNum" sz="quarter" idx="12"/>
          </p:nvPr>
        </p:nvSpPr>
        <p:spPr/>
        <p:txBody>
          <a:bodyPr/>
          <a:lstStyle/>
          <a:p>
            <a:fld id="{68A75C74-9854-4976-9313-93E7E98E3BFB}" type="slidenum">
              <a:rPr lang="en-GB" smtClean="0"/>
              <a:t>9</a:t>
            </a:fld>
            <a:endParaRPr lang="en-GB"/>
          </a:p>
        </p:txBody>
      </p:sp>
    </p:spTree>
    <p:extLst>
      <p:ext uri="{BB962C8B-B14F-4D97-AF65-F5344CB8AC3E}">
        <p14:creationId xmlns:p14="http://schemas.microsoft.com/office/powerpoint/2010/main" val="228856854"/>
      </p:ext>
    </p:extLst>
  </p:cSld>
  <p:clrMapOvr>
    <a:masterClrMapping/>
  </p:clrMapOvr>
  <p:transition spd="slow" advTm="6000">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156</TotalTime>
  <Words>383</Words>
  <Application>Microsoft Office PowerPoint</Application>
  <PresentationFormat>Widescreen</PresentationFormat>
  <Paragraphs>64</Paragraphs>
  <Slides>12</Slides>
  <Notes>0</Notes>
  <HiddenSlides>0</HiddenSlides>
  <MMClips>2</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12</vt:i4>
      </vt:variant>
    </vt:vector>
  </HeadingPairs>
  <TitlesOfParts>
    <vt:vector size="22" baseType="lpstr">
      <vt:lpstr>Algerian</vt:lpstr>
      <vt:lpstr>Arial</vt:lpstr>
      <vt:lpstr>Calibri</vt:lpstr>
      <vt:lpstr>Calibri Light</vt:lpstr>
      <vt:lpstr>Google Sans</vt:lpstr>
      <vt:lpstr>Imprint MT Shadow</vt:lpstr>
      <vt:lpstr>Noto Serif JP</vt:lpstr>
      <vt:lpstr>Times New Roman</vt:lpstr>
      <vt:lpstr>var(--font-2)</vt:lpstr>
      <vt:lpstr>Office Theme</vt:lpstr>
      <vt:lpstr>Quota movement timeline: Unfolding events </vt:lpstr>
      <vt:lpstr>PowerPoint Presentation</vt:lpstr>
      <vt:lpstr>PowerPoint Presentation</vt:lpstr>
      <vt:lpstr>Background: The quota system was introduced to ensure representation for underprivileged groups in government jobs and education. Demand for Reform: Students and job seekers protested, claiming the quota system was unfair and hindered merit-based selection. Major Protest in 2018: A nationwide movement erupted in 2018, led by university students, demanding the reform of the quota system. </vt:lpstr>
      <vt:lpstr>The protest began in June 2024</vt:lpstr>
      <vt:lpstr>Quota in govt jobs in 2024</vt:lpstr>
      <vt:lpstr>19 July, Friday Capital Dhaka was rocked by unprecedented violence, firing, arson and deaths centering the ‘complete shutdown’ of the students protesting demanding quota reform in government jobs. Clashes took place in other districts too. At least 44 killed in the city alone in firing and clashes. A total of 56 were killed outside Dhaka </vt:lpstr>
      <vt:lpstr>28 July, Sunday Detective Branch (DB) of the Dhaka Metropolitan Police (DMP) takes one of the coordinators of the quota reform movement, Nusrat Tabassum, into custody </vt:lpstr>
      <vt:lpstr>Summary of Quota Movement in Bangladesh (1 July - 5 August) </vt:lpstr>
      <vt:lpstr>Quota System Before and After 5 August in Bangladesh</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Quota movement timeline: Unfolding events</dc:title>
  <dc:creator>Inzamamul Jewel</dc:creator>
  <cp:lastModifiedBy>Md Alamgir Hosen</cp:lastModifiedBy>
  <cp:revision>9</cp:revision>
  <dcterms:created xsi:type="dcterms:W3CDTF">2024-12-07T14:54:00Z</dcterms:created>
  <dcterms:modified xsi:type="dcterms:W3CDTF">2024-12-09T17:14:14Z</dcterms:modified>
</cp:coreProperties>
</file>